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5" r:id="rId1"/>
    <p:sldMasterId id="2147484555" r:id="rId2"/>
    <p:sldMasterId id="2147483788" r:id="rId3"/>
    <p:sldMasterId id="2147484409" r:id="rId4"/>
  </p:sldMasterIdLst>
  <p:notesMasterIdLst>
    <p:notesMasterId r:id="rId23"/>
  </p:notesMasterIdLst>
  <p:handoutMasterIdLst>
    <p:handoutMasterId r:id="rId24"/>
  </p:handoutMasterIdLst>
  <p:sldIdLst>
    <p:sldId id="403" r:id="rId5"/>
    <p:sldId id="519" r:id="rId6"/>
    <p:sldId id="520" r:id="rId7"/>
    <p:sldId id="522" r:id="rId8"/>
    <p:sldId id="548" r:id="rId9"/>
    <p:sldId id="523" r:id="rId10"/>
    <p:sldId id="547" r:id="rId11"/>
    <p:sldId id="540" r:id="rId12"/>
    <p:sldId id="528" r:id="rId13"/>
    <p:sldId id="527" r:id="rId14"/>
    <p:sldId id="530" r:id="rId15"/>
    <p:sldId id="511" r:id="rId16"/>
    <p:sldId id="541" r:id="rId17"/>
    <p:sldId id="542" r:id="rId18"/>
    <p:sldId id="546" r:id="rId19"/>
    <p:sldId id="543" r:id="rId20"/>
    <p:sldId id="544" r:id="rId21"/>
    <p:sldId id="545" r:id="rId22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66FF66"/>
    <a:srgbClr val="77DB81"/>
    <a:srgbClr val="33CCFF"/>
    <a:srgbClr val="3333FF"/>
    <a:srgbClr val="FF0000"/>
    <a:srgbClr val="66FFFF"/>
    <a:srgbClr val="CC66FF"/>
    <a:srgbClr val="FF99C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60" autoAdjust="0"/>
    <p:restoredTop sz="98564" autoAdjust="0"/>
  </p:normalViewPr>
  <p:slideViewPr>
    <p:cSldViewPr>
      <p:cViewPr>
        <p:scale>
          <a:sx n="70" d="100"/>
          <a:sy n="70" d="100"/>
        </p:scale>
        <p:origin x="-1524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508" y="-72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shamim%20data\Shamim%20Works\FCD\Draft%20of%20Financial%20Statements%202015\Final\NBP%20Perfomance%20Highlihhts%20final5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2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D:\shamim%20data\Shamim%20Works\FCD\Board%20Presentations%202015\New%20format%20quarterly%20presenation%202014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hamin\AppData\Local\Microsoft\Windows\Temporary%20Internet%20Files\Content.Outlook\OQMYQNFX\AR%2031%203%202016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hamin\AppData\Local\Microsoft\Windows\Temporary%20Internet%20Files\Content.Outlook\OQMYQNFX\AR%2031%203%202016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shamim%20data\Shamim%20Works\FCD\Draft%20of%20Financial%20Statements%202015\Final\NBP%20Perfomance%20Highlihhts%20final5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shamim%20data\Shamim%20Works\FCD\Draft%20of%20Financial%20Statements%202015\Final\NBP%20Perfomance%20Highlihhts%20final5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shamim%20data\Shamim%20Works\FCD\Draft%20of%20Financial%20Statements%202015\Final\NBP%20Perfomance%20Highlihhts%20final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097599184507535"/>
          <c:y val="3.4326156434494555E-2"/>
          <c:w val="0.61735834924965427"/>
          <c:h val="0.8157790489470598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Graphs!$AG$29</c:f>
              <c:strCache>
                <c:ptCount val="1"/>
                <c:pt idx="0">
                  <c:v>Net Markup /  Interest income 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Graphs!$AH$28:$AI$28</c:f>
              <c:numCache>
                <c:formatCode>General</c:formatCode>
                <c:ptCount val="2"/>
                <c:pt idx="0">
                  <c:v>2014</c:v>
                </c:pt>
                <c:pt idx="1">
                  <c:v>2015</c:v>
                </c:pt>
              </c:numCache>
            </c:numRef>
          </c:cat>
          <c:val>
            <c:numRef>
              <c:f>Graphs!$AH$29:$AI$29</c:f>
              <c:numCache>
                <c:formatCode>_(* #,##0_);_(* \(#,##0\);_(* "-"??_);_(@_)</c:formatCode>
                <c:ptCount val="2"/>
                <c:pt idx="0">
                  <c:v>45804.014999999999</c:v>
                </c:pt>
                <c:pt idx="1">
                  <c:v>53720.936000000002</c:v>
                </c:pt>
              </c:numCache>
            </c:numRef>
          </c:val>
        </c:ser>
        <c:ser>
          <c:idx val="1"/>
          <c:order val="1"/>
          <c:tx>
            <c:strRef>
              <c:f>Graphs!$AG$30</c:f>
              <c:strCache>
                <c:ptCount val="1"/>
                <c:pt idx="0">
                  <c:v>Non interest income 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Graphs!$AH$28:$AI$28</c:f>
              <c:numCache>
                <c:formatCode>General</c:formatCode>
                <c:ptCount val="2"/>
                <c:pt idx="0">
                  <c:v>2014</c:v>
                </c:pt>
                <c:pt idx="1">
                  <c:v>2015</c:v>
                </c:pt>
              </c:numCache>
            </c:numRef>
          </c:cat>
          <c:val>
            <c:numRef>
              <c:f>Graphs!$AH$30:$AI$30</c:f>
              <c:numCache>
                <c:formatCode>_(* #,##0_);_(* \(#,##0\);_(* "-"??_);_(@_)</c:formatCode>
                <c:ptCount val="2"/>
                <c:pt idx="0">
                  <c:v>30377.293000000001</c:v>
                </c:pt>
                <c:pt idx="1">
                  <c:v>34983.427000000003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94182016"/>
        <c:axId val="47796608"/>
      </c:barChart>
      <c:catAx>
        <c:axId val="94182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47796608"/>
        <c:crosses val="autoZero"/>
        <c:auto val="1"/>
        <c:lblAlgn val="ctr"/>
        <c:lblOffset val="100"/>
        <c:noMultiLvlLbl val="0"/>
      </c:catAx>
      <c:valAx>
        <c:axId val="4779660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_(* #,##0_);_(* \(#,##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500" b="1">
                <a:solidFill>
                  <a:srgbClr val="00B050"/>
                </a:solidFill>
              </a:defRPr>
            </a:pPr>
            <a:endParaRPr lang="en-US"/>
          </a:p>
        </c:txPr>
        <c:crossAx val="941820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551099445323596"/>
          <c:y val="0.44620832156787438"/>
          <c:w val="0.27458801416127626"/>
          <c:h val="0.27147206287665415"/>
        </c:manualLayout>
      </c:layout>
      <c:overlay val="0"/>
      <c:txPr>
        <a:bodyPr/>
        <a:lstStyle/>
        <a:p>
          <a:pPr>
            <a:defRPr sz="1500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>
          <a:latin typeface="Garamond" panose="02020404030301010803" pitchFamily="18" charset="0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Sheet1!$H$5</c:f>
              <c:strCache>
                <c:ptCount val="1"/>
                <c:pt idx="0">
                  <c:v>Fee, Comm, Brokerage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500">
                    <a:latin typeface="Garamond" panose="02020404030301010803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Sheet1!$I$4:$J$4</c:f>
              <c:numCache>
                <c:formatCode>General</c:formatCode>
                <c:ptCount val="2"/>
                <c:pt idx="0">
                  <c:v>2014</c:v>
                </c:pt>
                <c:pt idx="1">
                  <c:v>2015</c:v>
                </c:pt>
              </c:numCache>
            </c:numRef>
          </c:cat>
          <c:val>
            <c:numRef>
              <c:f>Sheet1!$I$5:$J$5</c:f>
              <c:numCache>
                <c:formatCode>_(* #,##0_);_(* \(#,##0\);_(* "-"??_);_(@_)</c:formatCode>
                <c:ptCount val="2"/>
                <c:pt idx="0">
                  <c:v>12135</c:v>
                </c:pt>
                <c:pt idx="1">
                  <c:v>12395</c:v>
                </c:pt>
              </c:numCache>
            </c:numRef>
          </c:val>
        </c:ser>
        <c:ser>
          <c:idx val="1"/>
          <c:order val="1"/>
          <c:tx>
            <c:strRef>
              <c:f>Sheet1!$H$6</c:f>
              <c:strCache>
                <c:ptCount val="1"/>
                <c:pt idx="0">
                  <c:v>Dividend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500">
                    <a:latin typeface="Garamond" panose="02020404030301010803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Sheet1!$I$4:$J$4</c:f>
              <c:numCache>
                <c:formatCode>General</c:formatCode>
                <c:ptCount val="2"/>
                <c:pt idx="0">
                  <c:v>2014</c:v>
                </c:pt>
                <c:pt idx="1">
                  <c:v>2015</c:v>
                </c:pt>
              </c:numCache>
            </c:numRef>
          </c:cat>
          <c:val>
            <c:numRef>
              <c:f>Sheet1!$I$6:$J$6</c:f>
              <c:numCache>
                <c:formatCode>_(* #,##0_);_(* \(#,##0\);_(* "-"??_);_(@_)</c:formatCode>
                <c:ptCount val="2"/>
                <c:pt idx="0">
                  <c:v>2185</c:v>
                </c:pt>
                <c:pt idx="1">
                  <c:v>3260</c:v>
                </c:pt>
              </c:numCache>
            </c:numRef>
          </c:val>
        </c:ser>
        <c:ser>
          <c:idx val="2"/>
          <c:order val="2"/>
          <c:tx>
            <c:strRef>
              <c:f>Sheet1!$H$7</c:f>
              <c:strCache>
                <c:ptCount val="1"/>
                <c:pt idx="0">
                  <c:v>Capital Gains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500">
                    <a:latin typeface="Garamond" panose="02020404030301010803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Sheet1!$I$4:$J$4</c:f>
              <c:numCache>
                <c:formatCode>General</c:formatCode>
                <c:ptCount val="2"/>
                <c:pt idx="0">
                  <c:v>2014</c:v>
                </c:pt>
                <c:pt idx="1">
                  <c:v>2015</c:v>
                </c:pt>
              </c:numCache>
            </c:numRef>
          </c:cat>
          <c:val>
            <c:numRef>
              <c:f>Sheet1!$I$7:$J$7</c:f>
              <c:numCache>
                <c:formatCode>_(* #,##0_);_(* \(#,##0\);_(* "-"??_);_(@_)</c:formatCode>
                <c:ptCount val="2"/>
                <c:pt idx="0">
                  <c:v>3551</c:v>
                </c:pt>
                <c:pt idx="1">
                  <c:v>4648</c:v>
                </c:pt>
              </c:numCache>
            </c:numRef>
          </c:val>
        </c:ser>
        <c:ser>
          <c:idx val="3"/>
          <c:order val="3"/>
          <c:tx>
            <c:strRef>
              <c:f>Sheet1!$H$8</c:f>
              <c:strCache>
                <c:ptCount val="1"/>
                <c:pt idx="0">
                  <c:v>Income from dealing in FC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500">
                    <a:latin typeface="Garamond" panose="02020404030301010803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Sheet1!$I$4:$J$4</c:f>
              <c:numCache>
                <c:formatCode>General</c:formatCode>
                <c:ptCount val="2"/>
                <c:pt idx="0">
                  <c:v>2014</c:v>
                </c:pt>
                <c:pt idx="1">
                  <c:v>2015</c:v>
                </c:pt>
              </c:numCache>
            </c:numRef>
          </c:cat>
          <c:val>
            <c:numRef>
              <c:f>Sheet1!$I$8:$J$8</c:f>
              <c:numCache>
                <c:formatCode>_(* #,##0_);_(* \(#,##0\);_(* "-"??_);_(@_)</c:formatCode>
                <c:ptCount val="2"/>
                <c:pt idx="0">
                  <c:v>8773</c:v>
                </c:pt>
                <c:pt idx="1">
                  <c:v>12594</c:v>
                </c:pt>
              </c:numCache>
            </c:numRef>
          </c:val>
        </c:ser>
        <c:ser>
          <c:idx val="4"/>
          <c:order val="4"/>
          <c:tx>
            <c:strRef>
              <c:f>Sheet1!$H$9</c:f>
              <c:strCache>
                <c:ptCount val="1"/>
                <c:pt idx="0">
                  <c:v>Other 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500">
                    <a:latin typeface="Garamond" panose="02020404030301010803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Sheet1!$I$4:$J$4</c:f>
              <c:numCache>
                <c:formatCode>General</c:formatCode>
                <c:ptCount val="2"/>
                <c:pt idx="0">
                  <c:v>2014</c:v>
                </c:pt>
                <c:pt idx="1">
                  <c:v>2015</c:v>
                </c:pt>
              </c:numCache>
            </c:numRef>
          </c:cat>
          <c:val>
            <c:numRef>
              <c:f>Sheet1!$I$9:$J$9</c:f>
              <c:numCache>
                <c:formatCode>_(* #,##0_);_(* \(#,##0\);_(* "-"??_);_(@_)</c:formatCode>
                <c:ptCount val="2"/>
                <c:pt idx="0">
                  <c:v>3733</c:v>
                </c:pt>
                <c:pt idx="1">
                  <c:v>2087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47913984"/>
        <c:axId val="47936256"/>
      </c:barChart>
      <c:catAx>
        <c:axId val="47913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Garamond" panose="02020404030301010803" pitchFamily="18" charset="0"/>
              </a:defRPr>
            </a:pPr>
            <a:endParaRPr lang="en-US"/>
          </a:p>
        </c:txPr>
        <c:crossAx val="47936256"/>
        <c:crosses val="autoZero"/>
        <c:auto val="1"/>
        <c:lblAlgn val="ctr"/>
        <c:lblOffset val="100"/>
        <c:noMultiLvlLbl val="0"/>
      </c:catAx>
      <c:valAx>
        <c:axId val="4793625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_(* #,##0_);_(* \(#,##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00B050"/>
                </a:solidFill>
                <a:latin typeface="Garamond" panose="02020404030301010803" pitchFamily="18" charset="0"/>
              </a:defRPr>
            </a:pPr>
            <a:endParaRPr lang="en-US"/>
          </a:p>
        </c:txPr>
        <c:crossAx val="4791398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500">
              <a:latin typeface="Garamond" panose="02020404030301010803" pitchFamily="18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77520185475959"/>
          <c:y val="9.2706095806341426E-2"/>
          <c:w val="0.64978538008951503"/>
          <c:h val="0.738545755046023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'Revenue &amp; Expenses, deposit, ad'!$B$34</c:f>
              <c:strCache>
                <c:ptCount val="1"/>
                <c:pt idx="0">
                  <c:v>Personal Expenses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'Revenue &amp; Expenses, deposit, ad'!$C$33:$D$33</c:f>
              <c:strCache>
                <c:ptCount val="2"/>
                <c:pt idx="0">
                  <c:v>FY14</c:v>
                </c:pt>
                <c:pt idx="1">
                  <c:v>FY15</c:v>
                </c:pt>
              </c:strCache>
            </c:strRef>
          </c:cat>
          <c:val>
            <c:numRef>
              <c:f>'Revenue &amp; Expenses, deposit, ad'!$C$34:$D$34</c:f>
              <c:numCache>
                <c:formatCode>_(* #,##0_);_(* \(#,##0\);_(* "-"??_);_(@_)</c:formatCode>
                <c:ptCount val="2"/>
                <c:pt idx="0">
                  <c:v>28203.878000000001</c:v>
                </c:pt>
                <c:pt idx="1">
                  <c:v>28424.883000000002</c:v>
                </c:pt>
              </c:numCache>
            </c:numRef>
          </c:val>
        </c:ser>
        <c:ser>
          <c:idx val="1"/>
          <c:order val="1"/>
          <c:tx>
            <c:strRef>
              <c:f>'Revenue &amp; Expenses, deposit, ad'!$B$35</c:f>
              <c:strCache>
                <c:ptCount val="1"/>
                <c:pt idx="0">
                  <c:v>Other Expenses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'Revenue &amp; Expenses, deposit, ad'!$C$33:$D$33</c:f>
              <c:strCache>
                <c:ptCount val="2"/>
                <c:pt idx="0">
                  <c:v>FY14</c:v>
                </c:pt>
                <c:pt idx="1">
                  <c:v>FY15</c:v>
                </c:pt>
              </c:strCache>
            </c:strRef>
          </c:cat>
          <c:val>
            <c:numRef>
              <c:f>'Revenue &amp; Expenses, deposit, ad'!$C$35:$D$35</c:f>
              <c:numCache>
                <c:formatCode>_(* #,##0_);_(* \(#,##0\);_(* "-"??_);_(@_)</c:formatCode>
                <c:ptCount val="2"/>
                <c:pt idx="0">
                  <c:v>2696.0079999999994</c:v>
                </c:pt>
                <c:pt idx="1">
                  <c:v>5178.9850000000006</c:v>
                </c:pt>
              </c:numCache>
            </c:numRef>
          </c:val>
        </c:ser>
        <c:ser>
          <c:idx val="2"/>
          <c:order val="2"/>
          <c:tx>
            <c:strRef>
              <c:f>'Revenue &amp; Expenses, deposit, ad'!$B$36</c:f>
              <c:strCache>
                <c:ptCount val="1"/>
                <c:pt idx="0">
                  <c:v>SBP Penalties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'Revenue &amp; Expenses, deposit, ad'!$C$33:$D$33</c:f>
              <c:strCache>
                <c:ptCount val="2"/>
                <c:pt idx="0">
                  <c:v>FY14</c:v>
                </c:pt>
                <c:pt idx="1">
                  <c:v>FY15</c:v>
                </c:pt>
              </c:strCache>
            </c:strRef>
          </c:cat>
          <c:val>
            <c:numRef>
              <c:f>'Revenue &amp; Expenses, deposit, ad'!$C$36:$D$36</c:f>
              <c:numCache>
                <c:formatCode>_(* #,##0_);_(* \(#,##0\);_(* "-"??_);_(@_)</c:formatCode>
                <c:ptCount val="2"/>
                <c:pt idx="0">
                  <c:v>1735.915</c:v>
                </c:pt>
                <c:pt idx="1">
                  <c:v>72.454999999999998</c:v>
                </c:pt>
              </c:numCache>
            </c:numRef>
          </c:val>
        </c:ser>
        <c:ser>
          <c:idx val="3"/>
          <c:order val="3"/>
          <c:tx>
            <c:strRef>
              <c:f>'Revenue &amp; Expenses, deposit, ad'!$B$37</c:f>
              <c:strCache>
                <c:ptCount val="1"/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1.2441677595314355E-2"/>
                  <c:y val="-2.727369707816081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-4.837555961482657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'Revenue &amp; Expenses, deposit, ad'!$C$33:$D$33</c:f>
              <c:strCache>
                <c:ptCount val="2"/>
                <c:pt idx="0">
                  <c:v>FY14</c:v>
                </c:pt>
                <c:pt idx="1">
                  <c:v>FY15</c:v>
                </c:pt>
              </c:strCache>
            </c:strRef>
          </c:cat>
          <c:val>
            <c:numRef>
              <c:f>'Revenue &amp; Expenses, deposit, ad'!$C$37:$D$37</c:f>
            </c:numRef>
          </c:val>
        </c:ser>
        <c:ser>
          <c:idx val="4"/>
          <c:order val="4"/>
          <c:tx>
            <c:strRef>
              <c:f>'Revenue &amp; Expenses, deposit, ad'!$B$38</c:f>
              <c:strCache>
                <c:ptCount val="1"/>
                <c:pt idx="0">
                  <c:v>Premises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'Revenue &amp; Expenses, deposit, ad'!$C$33:$D$33</c:f>
              <c:strCache>
                <c:ptCount val="2"/>
                <c:pt idx="0">
                  <c:v>FY14</c:v>
                </c:pt>
                <c:pt idx="1">
                  <c:v>FY15</c:v>
                </c:pt>
              </c:strCache>
            </c:strRef>
          </c:cat>
          <c:val>
            <c:numRef>
              <c:f>'Revenue &amp; Expenses, deposit, ad'!$C$38:$D$38</c:f>
              <c:numCache>
                <c:formatCode>_(* #,##0_);_(* \(#,##0\);_(* "-"??_);_(@_)</c:formatCode>
                <c:ptCount val="2"/>
                <c:pt idx="0">
                  <c:v>7346.1239999999998</c:v>
                </c:pt>
                <c:pt idx="1">
                  <c:v>6540.1030000000001</c:v>
                </c:pt>
              </c:numCache>
            </c:numRef>
          </c:val>
        </c:ser>
        <c:ser>
          <c:idx val="5"/>
          <c:order val="5"/>
          <c:tx>
            <c:strRef>
              <c:f>'Revenue &amp; Expenses, deposit, ad'!$B$39</c:f>
              <c:strCache>
                <c:ptCount val="1"/>
                <c:pt idx="0">
                  <c:v>Security Services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'Revenue &amp; Expenses, deposit, ad'!$C$33:$D$33</c:f>
              <c:strCache>
                <c:ptCount val="2"/>
                <c:pt idx="0">
                  <c:v>FY14</c:v>
                </c:pt>
                <c:pt idx="1">
                  <c:v>FY15</c:v>
                </c:pt>
              </c:strCache>
            </c:strRef>
          </c:cat>
          <c:val>
            <c:numRef>
              <c:f>'Revenue &amp; Expenses, deposit, ad'!$C$39:$D$39</c:f>
              <c:numCache>
                <c:formatCode>_(* #,##0_);_(* \(#,##0\);_(* "-"??_);_(@_)</c:formatCode>
                <c:ptCount val="2"/>
                <c:pt idx="0">
                  <c:v>1720.953</c:v>
                </c:pt>
                <c:pt idx="1">
                  <c:v>1976.4680000000001</c:v>
                </c:pt>
              </c:numCache>
            </c:numRef>
          </c:val>
        </c:ser>
        <c:ser>
          <c:idx val="6"/>
          <c:order val="6"/>
          <c:tx>
            <c:strRef>
              <c:f>'Revenue &amp; Expenses, deposit, ad'!$B$40</c:f>
              <c:strCache>
                <c:ptCount val="1"/>
              </c:strCache>
            </c:strRef>
          </c:tx>
          <c:spPr>
            <a:solidFill>
              <a:schemeClr val="bg1"/>
            </a:solidFill>
          </c:spPr>
          <c:invertIfNegative val="0"/>
          <c:cat>
            <c:strRef>
              <c:f>'Revenue &amp; Expenses, deposit, ad'!$C$33:$D$33</c:f>
              <c:strCache>
                <c:ptCount val="2"/>
                <c:pt idx="0">
                  <c:v>FY14</c:v>
                </c:pt>
                <c:pt idx="1">
                  <c:v>FY15</c:v>
                </c:pt>
              </c:strCache>
            </c:strRef>
          </c:cat>
          <c:val>
            <c:numRef>
              <c:f>'Revenue &amp; Expenses, deposit, ad'!$C$40:$D$40</c:f>
              <c:numCache>
                <c:formatCode>_(* #,##0_);_(* \(#,##0\);_(* "-"??_);_(@_)</c:formatCode>
                <c:ptCount val="2"/>
                <c:pt idx="0">
                  <c:v>41702.878000000004</c:v>
                </c:pt>
                <c:pt idx="1">
                  <c:v>42192.894000000008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47988736"/>
        <c:axId val="47990272"/>
      </c:barChart>
      <c:catAx>
        <c:axId val="47988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800" b="1"/>
            </a:pPr>
            <a:endParaRPr lang="en-US"/>
          </a:p>
        </c:txPr>
        <c:crossAx val="47990272"/>
        <c:crosses val="autoZero"/>
        <c:auto val="1"/>
        <c:lblAlgn val="ctr"/>
        <c:lblOffset val="100"/>
        <c:noMultiLvlLbl val="0"/>
      </c:catAx>
      <c:valAx>
        <c:axId val="47990272"/>
        <c:scaling>
          <c:orientation val="minMax"/>
          <c:max val="45000"/>
          <c:min val="0"/>
        </c:scaling>
        <c:delete val="0"/>
        <c:axPos val="l"/>
        <c:numFmt formatCode="_(* #,##0_);_(* \(#,##0\);_(* &quot;-&quot;??_);_(@_)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 b="1">
                <a:solidFill>
                  <a:srgbClr val="00B050"/>
                </a:solidFill>
              </a:defRPr>
            </a:pPr>
            <a:endParaRPr lang="en-US"/>
          </a:p>
        </c:txPr>
        <c:crossAx val="4798873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ayout>
        <c:manualLayout>
          <c:xMode val="edge"/>
          <c:yMode val="edge"/>
          <c:x val="0.83386820056511668"/>
          <c:y val="0.44209506511147983"/>
          <c:w val="0.16613179943488335"/>
          <c:h val="0.26937446079571192"/>
        </c:manualLayout>
      </c:layout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 b="0" i="0" u="none" strike="noStrike" baseline="0">
          <a:solidFill>
            <a:srgbClr val="000000"/>
          </a:solidFill>
          <a:latin typeface="Garamond" panose="02020404030301010803" pitchFamily="18" charset="0"/>
          <a:ea typeface="Calibri"/>
          <a:cs typeface="Calibri"/>
        </a:defRPr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1250172675782"/>
          <c:y val="8.5967909671668397E-2"/>
          <c:w val="0.67172353455818024"/>
          <c:h val="0.722419650373892"/>
        </c:manualLayout>
      </c:layout>
      <c:doughnutChart>
        <c:varyColors val="1"/>
        <c:ser>
          <c:idx val="0"/>
          <c:order val="0"/>
          <c:spPr>
            <a:ln>
              <a:solidFill>
                <a:srgbClr val="FFC000"/>
              </a:solidFill>
            </a:ln>
          </c:spPr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Sheet1!$D$6:$D$11</c:f>
              <c:strCache>
                <c:ptCount val="6"/>
                <c:pt idx="0">
                  <c:v>Corporate</c:v>
                </c:pt>
                <c:pt idx="1">
                  <c:v>Retail</c:v>
                </c:pt>
                <c:pt idx="2">
                  <c:v>SME Loans</c:v>
                </c:pt>
                <c:pt idx="3">
                  <c:v>Agriculture</c:v>
                </c:pt>
                <c:pt idx="4">
                  <c:v>Commodity</c:v>
                </c:pt>
                <c:pt idx="5">
                  <c:v>Overseas</c:v>
                </c:pt>
              </c:strCache>
            </c:strRef>
          </c:cat>
          <c:val>
            <c:numRef>
              <c:f>Sheet1!$E$6:$E$11</c:f>
              <c:numCache>
                <c:formatCode>_(* #,##0_);_(* \(#,##0\);_(* "-"??_);_(@_)</c:formatCode>
                <c:ptCount val="6"/>
                <c:pt idx="0">
                  <c:v>363</c:v>
                </c:pt>
                <c:pt idx="1">
                  <c:v>146</c:v>
                </c:pt>
                <c:pt idx="2">
                  <c:v>22.830745999999998</c:v>
                </c:pt>
                <c:pt idx="3">
                  <c:v>47.990995000000005</c:v>
                </c:pt>
                <c:pt idx="4">
                  <c:v>33.277687</c:v>
                </c:pt>
                <c:pt idx="5">
                  <c:v>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Garamond" panose="02020404030301010803" pitchFamily="18" charset="0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9.6408417697787782E-2"/>
          <c:y val="3.5256410256410256E-2"/>
          <c:w val="0.65242149418822648"/>
          <c:h val="0.70260776297193617"/>
        </c:manualLayout>
      </c:layout>
      <c:doughnutChart>
        <c:varyColors val="1"/>
        <c:ser>
          <c:idx val="0"/>
          <c:order val="0"/>
          <c:spPr>
            <a:ln>
              <a:solidFill>
                <a:srgbClr val="FFC000"/>
              </a:solidFill>
            </a:ln>
          </c:spPr>
          <c:dLbls>
            <c:txPr>
              <a:bodyPr/>
              <a:lstStyle/>
              <a:p>
                <a:pPr>
                  <a:defRPr sz="1500">
                    <a:latin typeface="Garamond" panose="02020404030301010803" pitchFamily="18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Sheet1!$D$27:$D$33</c:f>
              <c:strCache>
                <c:ptCount val="7"/>
                <c:pt idx="0">
                  <c:v>Current</c:v>
                </c:pt>
                <c:pt idx="1">
                  <c:v>PLS Saving</c:v>
                </c:pt>
                <c:pt idx="2">
                  <c:v>Term Deposits</c:v>
                </c:pt>
                <c:pt idx="3">
                  <c:v>NIDA</c:v>
                </c:pt>
                <c:pt idx="4">
                  <c:v>Total. FCY Deposits</c:v>
                </c:pt>
                <c:pt idx="5">
                  <c:v>Islamic Banking</c:v>
                </c:pt>
                <c:pt idx="6">
                  <c:v>Overseas</c:v>
                </c:pt>
              </c:strCache>
            </c:strRef>
          </c:cat>
          <c:val>
            <c:numRef>
              <c:f>Sheet1!$E$27:$E$33</c:f>
              <c:numCache>
                <c:formatCode>_(* #,##0_);_(* \(#,##0\);_(* "-"??_);_(@_)</c:formatCode>
                <c:ptCount val="7"/>
                <c:pt idx="0">
                  <c:v>316.93057299999992</c:v>
                </c:pt>
                <c:pt idx="1">
                  <c:v>352.49167999999992</c:v>
                </c:pt>
                <c:pt idx="2">
                  <c:v>261.16479680000037</c:v>
                </c:pt>
                <c:pt idx="3">
                  <c:v>161.86236499999998</c:v>
                </c:pt>
                <c:pt idx="4">
                  <c:v>65.873461200000008</c:v>
                </c:pt>
                <c:pt idx="5">
                  <c:v>12.612709000000001</c:v>
                </c:pt>
                <c:pt idx="6">
                  <c:v>102.97512399999999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0"/>
          <c:y val="0.7506846860488593"/>
          <c:w val="0.9802310648668916"/>
          <c:h val="0.23008454472037151"/>
        </c:manualLayout>
      </c:layout>
      <c:overlay val="0"/>
      <c:txPr>
        <a:bodyPr/>
        <a:lstStyle/>
        <a:p>
          <a:pPr>
            <a:defRPr sz="1400">
              <a:latin typeface="Garamond" panose="02020404030301010803" pitchFamily="18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50"/>
      <c:rotY val="60"/>
      <c:rAngAx val="0"/>
      <c:perspective val="5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13"/>
          <c:dPt>
            <c:idx val="2"/>
            <c:bubble3D val="0"/>
          </c:dPt>
          <c:dPt>
            <c:idx val="3"/>
            <c:bubble3D val="0"/>
          </c:dPt>
          <c:dLbls>
            <c:dLbl>
              <c:idx val="0"/>
              <c:layout>
                <c:manualLayout>
                  <c:x val="-2.2480813316057013E-2"/>
                  <c:y val="0.2511038040053694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6.7856074952656234E-2"/>
                  <c:y val="-1.7418280724226661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7.2802418685006143E-2"/>
                  <c:y val="-5.9357364860686563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1.5431409681384759E-2"/>
                  <c:y val="4.5643451372673859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7.6617163360908997E-3"/>
                  <c:y val="-3.019705523682792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2.282766869331207E-2"/>
                  <c:y val="1.558359492237233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0.12649755805840726"/>
                  <c:y val="2.855961754545803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-0.12251353865576932"/>
                  <c:y val="-3.530562222731691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-1.3966909199641183E-2"/>
                  <c:y val="-2.366301273821139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1"/>
              <c:layout>
                <c:manualLayout>
                  <c:x val="0.20362586796903551"/>
                  <c:y val="6.408416131475409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2"/>
              <c:layout>
                <c:manualLayout>
                  <c:x val="0.14401392072826338"/>
                  <c:y val="0.1107484511947131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 b="1">
                    <a:latin typeface="Garamond" panose="02020404030301010803" pitchFamily="18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accent6">
                      <a:shade val="95000"/>
                      <a:satMod val="105000"/>
                    </a:schemeClr>
                  </a:solidFill>
                  <a:prstDash val="solid"/>
                </a:ln>
                <a:effectLst/>
              </c:spPr>
            </c:leaderLines>
          </c:dLbls>
          <c:cat>
            <c:strRef>
              <c:f>'Adv-Dep Concen'!$C$6:$C$18</c:f>
              <c:strCache>
                <c:ptCount val="13"/>
                <c:pt idx="0">
                  <c:v>Individuals</c:v>
                </c:pt>
                <c:pt idx="1">
                  <c:v>Energy</c:v>
                </c:pt>
                <c:pt idx="2">
                  <c:v>Transportation</c:v>
                </c:pt>
                <c:pt idx="3">
                  <c:v>Textile</c:v>
                </c:pt>
                <c:pt idx="4">
                  <c:v>Metals</c:v>
                </c:pt>
                <c:pt idx="5">
                  <c:v>Agriculture</c:v>
                </c:pt>
                <c:pt idx="6">
                  <c:v>Commodity</c:v>
                </c:pt>
                <c:pt idx="7">
                  <c:v>General Trade</c:v>
                </c:pt>
                <c:pt idx="8">
                  <c:v>Sugar</c:v>
                </c:pt>
                <c:pt idx="9">
                  <c:v>Fertilizer</c:v>
                </c:pt>
                <c:pt idx="10">
                  <c:v>Rice processing</c:v>
                </c:pt>
                <c:pt idx="11">
                  <c:v>Real Estate</c:v>
                </c:pt>
                <c:pt idx="12">
                  <c:v>Others</c:v>
                </c:pt>
              </c:strCache>
            </c:strRef>
          </c:cat>
          <c:val>
            <c:numRef>
              <c:f>'Adv-Dep Concen'!$D$6:$D$18</c:f>
              <c:numCache>
                <c:formatCode>_(* #,##0_);_(* \(#,##0\);_(* "-"??_);_(@_)</c:formatCode>
                <c:ptCount val="13"/>
                <c:pt idx="0">
                  <c:v>127275.291</c:v>
                </c:pt>
                <c:pt idx="1">
                  <c:v>125085.736</c:v>
                </c:pt>
                <c:pt idx="2">
                  <c:v>63580.618999999999</c:v>
                </c:pt>
                <c:pt idx="3">
                  <c:v>62004.381000000001</c:v>
                </c:pt>
                <c:pt idx="4">
                  <c:v>55645.358999999997</c:v>
                </c:pt>
                <c:pt idx="5">
                  <c:v>50646.576999999997</c:v>
                </c:pt>
                <c:pt idx="6">
                  <c:v>48314.784</c:v>
                </c:pt>
                <c:pt idx="7">
                  <c:v>25457.348999999998</c:v>
                </c:pt>
                <c:pt idx="8">
                  <c:v>21967.678</c:v>
                </c:pt>
                <c:pt idx="9">
                  <c:v>15909.181</c:v>
                </c:pt>
                <c:pt idx="10">
                  <c:v>13818.038</c:v>
                </c:pt>
                <c:pt idx="11">
                  <c:v>8490.7669999999998</c:v>
                </c:pt>
                <c:pt idx="12">
                  <c:v>73426.570999999996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spPr>
    <a:ln>
      <a:solidFill>
        <a:schemeClr val="bg1"/>
      </a:solidFill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overlay val="0"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en-US"/>
        </a:p>
      </c:txPr>
    </c:title>
    <c:autoTitleDeleted val="0"/>
    <c:view3D>
      <c:rotX val="50"/>
      <c:rotY val="60"/>
      <c:rAngAx val="0"/>
      <c:perspective val="5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0"/>
          <c:dLbls>
            <c:dLbl>
              <c:idx val="0"/>
              <c:layout>
                <c:manualLayout>
                  <c:x val="-6.0242980991012489E-2"/>
                  <c:y val="0.1844082185039370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7.8305595323311855E-2"/>
                  <c:y val="2.6937746062992126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2"/>
              <c:layout>
                <c:manualLayout>
                  <c:x val="-3.6264216972878389E-3"/>
                  <c:y val="-3.243007709973753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 b="1">
                    <a:latin typeface="Garamond" panose="02020404030301010803" pitchFamily="18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'Adv-Dep Concen'!$H$6:$H$18</c:f>
              <c:strCache>
                <c:ptCount val="13"/>
                <c:pt idx="0">
                  <c:v>Textile</c:v>
                </c:pt>
                <c:pt idx="1">
                  <c:v>Metals</c:v>
                </c:pt>
                <c:pt idx="2">
                  <c:v>General Trade</c:v>
                </c:pt>
                <c:pt idx="3">
                  <c:v>Individuals</c:v>
                </c:pt>
                <c:pt idx="4">
                  <c:v>Energy</c:v>
                </c:pt>
                <c:pt idx="5">
                  <c:v>Agriculture</c:v>
                </c:pt>
                <c:pt idx="6">
                  <c:v>Hotel &amp; Services</c:v>
                </c:pt>
                <c:pt idx="7">
                  <c:v>Chemical &amp; Pharma</c:v>
                </c:pt>
                <c:pt idx="8">
                  <c:v>Sugar</c:v>
                </c:pt>
                <c:pt idx="9">
                  <c:v>Electronics</c:v>
                </c:pt>
                <c:pt idx="10">
                  <c:v>Trans / Karobar</c:v>
                </c:pt>
                <c:pt idx="11">
                  <c:v>Rice Proc.</c:v>
                </c:pt>
                <c:pt idx="12">
                  <c:v>Others</c:v>
                </c:pt>
              </c:strCache>
            </c:strRef>
          </c:cat>
          <c:val>
            <c:numRef>
              <c:f>'Adv-Dep Concen'!$I$6:$I$18</c:f>
              <c:numCache>
                <c:formatCode>_(* #,##0_);_(* \(#,##0\);_(* "-"??_);_(@_)</c:formatCode>
                <c:ptCount val="13"/>
                <c:pt idx="0">
                  <c:v>31824.18</c:v>
                </c:pt>
                <c:pt idx="1">
                  <c:v>18319.159</c:v>
                </c:pt>
                <c:pt idx="2">
                  <c:v>10419.731</c:v>
                </c:pt>
                <c:pt idx="3">
                  <c:v>6750.68</c:v>
                </c:pt>
                <c:pt idx="4">
                  <c:v>6511.3429999999998</c:v>
                </c:pt>
                <c:pt idx="5">
                  <c:v>5285.9709999999995</c:v>
                </c:pt>
                <c:pt idx="6">
                  <c:v>4263.9560000000001</c:v>
                </c:pt>
                <c:pt idx="7">
                  <c:v>4174.68</c:v>
                </c:pt>
                <c:pt idx="8">
                  <c:v>4063.9110000000001</c:v>
                </c:pt>
                <c:pt idx="9">
                  <c:v>4011.0729999999999</c:v>
                </c:pt>
                <c:pt idx="10">
                  <c:v>3985.89</c:v>
                </c:pt>
                <c:pt idx="11">
                  <c:v>3510.261</c:v>
                </c:pt>
                <c:pt idx="12">
                  <c:v>24228.847000000002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spPr>
    <a:solidFill>
      <a:schemeClr val="bg1"/>
    </a:solidFill>
    <a:ln>
      <a:solidFill>
        <a:schemeClr val="bg1"/>
      </a:solidFill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50"/>
      <c:rotY val="40"/>
      <c:rAngAx val="0"/>
      <c:perspective val="5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0"/>
          <c:dLbls>
            <c:dLbl>
              <c:idx val="0"/>
              <c:layout>
                <c:manualLayout>
                  <c:x val="4.9083133298897024E-3"/>
                  <c:y val="-5.614808891076115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6.5543245419464619E-3"/>
                  <c:y val="-5.67019356955380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5.191468862311583E-2"/>
                  <c:y val="5.415418213537062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2.9675035742494919E-2"/>
                  <c:y val="1.968271207312523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1.0553011657059484E-2"/>
                  <c:y val="4.6358008788967503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4.481009871704586E-2"/>
                  <c:y val="-3.6825581432638047E-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1"/>
              <c:layout>
                <c:manualLayout>
                  <c:x val="3.4641059724099289E-2"/>
                  <c:y val="3.65089028114647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2"/>
              <c:layout>
                <c:manualLayout>
                  <c:x val="8.9977369547900005E-2"/>
                  <c:y val="5.317421546546145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sz="1200" b="1">
                    <a:latin typeface="Garamond" panose="02020404030301010803" pitchFamily="18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'Adv-Dep Concen'!$U$6:$U$18</c:f>
              <c:strCache>
                <c:ptCount val="13"/>
                <c:pt idx="0">
                  <c:v>Energy</c:v>
                </c:pt>
                <c:pt idx="1">
                  <c:v>Individuals</c:v>
                </c:pt>
                <c:pt idx="2">
                  <c:v>Cement</c:v>
                </c:pt>
                <c:pt idx="3">
                  <c:v>Others</c:v>
                </c:pt>
                <c:pt idx="4">
                  <c:v>Financial</c:v>
                </c:pt>
                <c:pt idx="5">
                  <c:v>Chem &amp; Pharma</c:v>
                </c:pt>
                <c:pt idx="6">
                  <c:v>Auto &amp; Trans</c:v>
                </c:pt>
                <c:pt idx="7">
                  <c:v>Textile</c:v>
                </c:pt>
                <c:pt idx="8">
                  <c:v>Telecom</c:v>
                </c:pt>
                <c:pt idx="9">
                  <c:v>Transportation</c:v>
                </c:pt>
                <c:pt idx="10">
                  <c:v>Fertilizer</c:v>
                </c:pt>
                <c:pt idx="11">
                  <c:v>Hotel &amp; Ser</c:v>
                </c:pt>
                <c:pt idx="12">
                  <c:v>Real Estate</c:v>
                </c:pt>
              </c:strCache>
            </c:strRef>
          </c:cat>
          <c:val>
            <c:numRef>
              <c:f>'Adv-Dep Concen'!$V$6:$V$18</c:f>
              <c:numCache>
                <c:formatCode>_(* #,##0_);_(* \(#,##0\);_(* "-"??_);_(@_)</c:formatCode>
                <c:ptCount val="13"/>
                <c:pt idx="0">
                  <c:v>120538.973</c:v>
                </c:pt>
                <c:pt idx="1">
                  <c:v>4633.1750000000002</c:v>
                </c:pt>
                <c:pt idx="2">
                  <c:v>8046.2939999999999</c:v>
                </c:pt>
                <c:pt idx="3">
                  <c:v>132928.07699999999</c:v>
                </c:pt>
                <c:pt idx="4">
                  <c:v>7008.57</c:v>
                </c:pt>
                <c:pt idx="5">
                  <c:v>6822.1139999999996</c:v>
                </c:pt>
                <c:pt idx="6">
                  <c:v>2284.0549999999998</c:v>
                </c:pt>
                <c:pt idx="7">
                  <c:v>7060.7960000000003</c:v>
                </c:pt>
                <c:pt idx="8">
                  <c:v>4159.84</c:v>
                </c:pt>
                <c:pt idx="9">
                  <c:v>23622.221000000001</c:v>
                </c:pt>
                <c:pt idx="10">
                  <c:v>4950.5379999999996</c:v>
                </c:pt>
                <c:pt idx="11">
                  <c:v>4928.03</c:v>
                </c:pt>
                <c:pt idx="12">
                  <c:v>3693.67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layout>
        <c:manualLayout>
          <c:xMode val="edge"/>
          <c:yMode val="edge"/>
          <c:x val="1.5134947282063741E-2"/>
          <c:y val="0.7960291584645669"/>
          <c:w val="0.96731829783355106"/>
          <c:h val="0.18834584153543307"/>
        </c:manualLayout>
      </c:layout>
      <c:overlay val="0"/>
      <c:txPr>
        <a:bodyPr/>
        <a:lstStyle/>
        <a:p>
          <a:pPr>
            <a:defRPr sz="1200" b="1">
              <a:latin typeface="Garamond" panose="02020404030301010803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solidFill>
        <a:schemeClr val="bg1"/>
      </a:solidFill>
    </a:ln>
  </c:sp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0.5115</cdr:x>
      <cdr:y>0.05</cdr:y>
    </cdr:from>
    <cdr:to>
      <cdr:x>0.64125</cdr:x>
      <cdr:y>0.13333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936634" y="228600"/>
          <a:ext cx="99856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b="1" dirty="0" smtClean="0">
              <a:latin typeface="Garamond" panose="02020404030301010803" pitchFamily="18" charset="0"/>
            </a:rPr>
            <a:t>  </a:t>
          </a:r>
          <a:r>
            <a:rPr lang="en-US" sz="1600" b="1" dirty="0" smtClean="0">
              <a:latin typeface="Garamond" panose="02020404030301010803" pitchFamily="18" charset="0"/>
            </a:rPr>
            <a:t>88,704</a:t>
          </a:r>
          <a:endParaRPr lang="en-GB" sz="1600" b="1" dirty="0">
            <a:latin typeface="Garamond" panose="02020404030301010803" pitchFamily="18" charset="0"/>
          </a:endParaRPr>
        </a:p>
      </cdr:txBody>
    </cdr:sp>
  </cdr:relSizeAnchor>
  <cdr:relSizeAnchor xmlns:cdr="http://schemas.openxmlformats.org/drawingml/2006/chartDrawing">
    <cdr:from>
      <cdr:x>0.21782</cdr:x>
      <cdr:y>0.15</cdr:y>
    </cdr:from>
    <cdr:to>
      <cdr:x>0.33329</cdr:x>
      <cdr:y>0.2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676386" y="685800"/>
          <a:ext cx="888648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dirty="0" smtClean="0">
              <a:latin typeface="Garamond" panose="02020404030301010803" pitchFamily="18" charset="0"/>
            </a:rPr>
            <a:t>  76,181</a:t>
          </a:r>
          <a:endParaRPr lang="en-GB" sz="1600" b="1" dirty="0">
            <a:latin typeface="Garamond" panose="02020404030301010803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0.22035</cdr:x>
      <cdr:y>0.1869</cdr:y>
    </cdr:from>
    <cdr:to>
      <cdr:x>0.32217</cdr:x>
      <cdr:y>0.27722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15168" y="946047"/>
          <a:ext cx="746358" cy="4571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 smtClean="0">
              <a:latin typeface="Garamond" panose="02020404030301010803" pitchFamily="18" charset="0"/>
            </a:rPr>
            <a:t>13,499</a:t>
          </a:r>
          <a:endParaRPr lang="en-GB" sz="1600" dirty="0">
            <a:latin typeface="Garamond" panose="02020404030301010803" pitchFamily="18" charset="0"/>
          </a:endParaRPr>
        </a:p>
      </cdr:txBody>
    </cdr:sp>
  </cdr:relSizeAnchor>
  <cdr:relSizeAnchor xmlns:cdr="http://schemas.openxmlformats.org/drawingml/2006/chartDrawing">
    <cdr:from>
      <cdr:x>0.19955</cdr:x>
      <cdr:y>0.07195</cdr:y>
    </cdr:from>
    <cdr:to>
      <cdr:x>0.33531</cdr:x>
      <cdr:y>0.14133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462768" y="364221"/>
          <a:ext cx="995144" cy="3511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800" dirty="0" smtClean="0">
              <a:latin typeface="Garamond" panose="02020404030301010803" pitchFamily="18" charset="0"/>
            </a:rPr>
            <a:t>41,703</a:t>
          </a:r>
          <a:endParaRPr lang="en-GB" sz="1800" dirty="0">
            <a:latin typeface="Garamond" panose="02020404030301010803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71122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34" tIns="46016" rIns="92034" bIns="46016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880" y="2"/>
            <a:ext cx="2971122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34" tIns="46016" rIns="92034" bIns="4601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1898"/>
            <a:ext cx="2971122" cy="46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34" tIns="46016" rIns="92034" bIns="46016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880" y="8831898"/>
            <a:ext cx="2971122" cy="46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34" tIns="46016" rIns="92034" bIns="46016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68E4CE2A-84F5-4EBA-8FB4-1FEE10FCE5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2797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71122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34" tIns="46016" rIns="92034" bIns="46016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880" y="2"/>
            <a:ext cx="2971122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34" tIns="46016" rIns="92034" bIns="4601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6488" y="696913"/>
            <a:ext cx="4648200" cy="3487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192" y="4416742"/>
            <a:ext cx="5029618" cy="418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34" tIns="46016" rIns="92034" bIns="460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1898"/>
            <a:ext cx="2971122" cy="46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34" tIns="46016" rIns="92034" bIns="46016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880" y="8831898"/>
            <a:ext cx="2971122" cy="46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34" tIns="46016" rIns="92034" bIns="46016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75ACA9EC-DF11-4FF2-A258-EDF55DFB32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027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D090A7ED-6442-4089-9C3B-48DB5D704E95}" type="slidenum">
              <a:rPr lang="en-US" altLang="en-US" smtClean="0">
                <a:latin typeface="Times New Roman" pitchFamily="18" charset="0"/>
              </a:rPr>
              <a:pPr/>
              <a:t>1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563050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392186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8613" y="319088"/>
            <a:ext cx="2105025" cy="5038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1950" y="319088"/>
            <a:ext cx="6164263" cy="5038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118169"/>
      </p:ext>
    </p:extLst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61950" y="319088"/>
            <a:ext cx="8421688" cy="5038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945953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D443A6FA-113C-4FB7-A627-3DADA3D4413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5FA64D82-C798-4CB8-8776-CBC483B2A58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41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28599"/>
            <a:ext cx="7772400" cy="68580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AGM Presentation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F87647B-9DA5-4697-8355-17529BBB21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135760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id:17BA0408-09B2-44AA-A850-D7CA6851176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41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590CBE51-7984-459B-ADD2-029E1DCE372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41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AGM Presentation 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7F6AC76B-B558-41D1-9ED0-B41FA8507E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020772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id:17BA0408-09B2-44AA-A850-D7CA6851176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41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590CBE51-7984-459B-ADD2-029E1DCE372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41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601200" cy="721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AGM Presentation 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400B058C-1948-45AB-B87C-2179F46A3E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463351"/>
      </p:ext>
    </p:extLst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914400"/>
            <a:ext cx="9144000" cy="0"/>
          </a:xfrm>
          <a:prstGeom prst="line">
            <a:avLst/>
          </a:prstGeom>
          <a:ln w="31750" cmpd="sng">
            <a:solidFill>
              <a:schemeClr val="tx1"/>
            </a:solidFill>
            <a:headEnd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 typeface="Wingdings" pitchFamily="2" charset="2"/>
              <a:buNone/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 typeface="Wingdings" pitchFamily="2" charset="2"/>
              <a:buNone/>
              <a:defRPr/>
            </a:lvl1pPr>
          </a:lstStyle>
          <a:p>
            <a:pPr>
              <a:defRPr/>
            </a:pPr>
            <a:r>
              <a:rPr lang="en-US"/>
              <a:t>AGM Presentation</a:t>
            </a:r>
          </a:p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8AE52659-D62F-4949-A6A7-205716CED1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6240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914400"/>
            <a:ext cx="9144000" cy="0"/>
          </a:xfrm>
          <a:prstGeom prst="line">
            <a:avLst/>
          </a:prstGeom>
          <a:ln w="31750" cmpd="sng">
            <a:solidFill>
              <a:schemeClr val="tx1"/>
            </a:solidFill>
            <a:headEnd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 typeface="Wingdings" pitchFamily="2" charset="2"/>
              <a:buNone/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AGM Presentation</a:t>
            </a:r>
          </a:p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B26C4-0E66-407D-8352-929D85AB1A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3451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914400"/>
            <a:ext cx="9144000" cy="0"/>
          </a:xfrm>
          <a:prstGeom prst="line">
            <a:avLst/>
          </a:prstGeom>
          <a:ln w="31750" cmpd="sng">
            <a:solidFill>
              <a:schemeClr val="tx1"/>
            </a:solidFill>
            <a:headEnd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AGM Presentation</a:t>
            </a:r>
          </a:p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734A6654-6871-4CD8-97AB-2B8CC47A4D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5665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0" y="914400"/>
            <a:ext cx="9144000" cy="0"/>
          </a:xfrm>
          <a:prstGeom prst="line">
            <a:avLst/>
          </a:prstGeom>
          <a:ln w="31750" cmpd="sng">
            <a:solidFill>
              <a:schemeClr val="tx1"/>
            </a:solidFill>
            <a:headEnd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AGM Presentation</a:t>
            </a:r>
          </a:p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E6F75589-2DE9-4888-B545-37DE2D3910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037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797313"/>
      </p:ext>
    </p:extLst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0" y="914400"/>
            <a:ext cx="9144000" cy="0"/>
          </a:xfrm>
          <a:prstGeom prst="line">
            <a:avLst/>
          </a:prstGeom>
          <a:ln w="31750" cmpd="sng">
            <a:solidFill>
              <a:schemeClr val="tx1"/>
            </a:solidFill>
            <a:headEnd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AGM Presentation</a:t>
            </a:r>
          </a:p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BE4A7569-2182-42A7-89CA-CC23472701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6987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0" y="914400"/>
            <a:ext cx="9144000" cy="0"/>
          </a:xfrm>
          <a:prstGeom prst="line">
            <a:avLst/>
          </a:prstGeom>
          <a:ln w="31750" cmpd="sng">
            <a:solidFill>
              <a:schemeClr val="tx1"/>
            </a:solidFill>
            <a:headEnd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AGM Presentation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B8565F63-1C75-482D-861B-2B890F012C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8689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0" y="914400"/>
            <a:ext cx="9144000" cy="0"/>
          </a:xfrm>
          <a:prstGeom prst="line">
            <a:avLst/>
          </a:prstGeom>
          <a:ln w="31750" cmpd="sng">
            <a:solidFill>
              <a:schemeClr val="tx1"/>
            </a:solidFill>
            <a:headEnd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AGM Presentation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B821DC4A-4EE7-4ED2-A6C2-9DA405D220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2063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0" y="914400"/>
            <a:ext cx="9144000" cy="0"/>
          </a:xfrm>
          <a:prstGeom prst="line">
            <a:avLst/>
          </a:prstGeom>
          <a:ln w="31750" cmpd="sng">
            <a:solidFill>
              <a:schemeClr val="tx1"/>
            </a:solidFill>
            <a:headEnd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AGM Presentation</a:t>
            </a:r>
          </a:p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34C9A2DF-B15C-4369-BDFF-22F437DBAA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0435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0" y="914400"/>
            <a:ext cx="9144000" cy="0"/>
          </a:xfrm>
          <a:prstGeom prst="line">
            <a:avLst/>
          </a:prstGeom>
          <a:ln w="31750" cmpd="sng">
            <a:solidFill>
              <a:schemeClr val="tx1"/>
            </a:solidFill>
            <a:headEnd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 typeface="Wingdings" pitchFamily="2" charset="2"/>
              <a:buNone/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AGM Presentation</a:t>
            </a:r>
          </a:p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A84573C7-6FB8-40F2-99E7-04972518A8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3437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914400"/>
            <a:ext cx="9144000" cy="0"/>
          </a:xfrm>
          <a:prstGeom prst="line">
            <a:avLst/>
          </a:prstGeom>
          <a:ln w="31750" cmpd="sng">
            <a:solidFill>
              <a:schemeClr val="tx1"/>
            </a:solidFill>
            <a:headEnd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 typeface="Wingdings" pitchFamily="2" charset="2"/>
              <a:buNone/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 typeface="Wingdings" pitchFamily="2" charset="2"/>
              <a:buNone/>
              <a:defRPr/>
            </a:lvl1pPr>
          </a:lstStyle>
          <a:p>
            <a:pPr>
              <a:defRPr/>
            </a:pPr>
            <a:r>
              <a:rPr lang="en-US"/>
              <a:t>AGM Presentation</a:t>
            </a:r>
          </a:p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D567C482-1534-42E4-B81C-598E419BD7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0104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914400"/>
            <a:ext cx="9144000" cy="0"/>
          </a:xfrm>
          <a:prstGeom prst="line">
            <a:avLst/>
          </a:prstGeom>
          <a:ln w="31750" cmpd="sng">
            <a:solidFill>
              <a:schemeClr val="tx1"/>
            </a:solidFill>
            <a:headEnd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AGM Presentation</a:t>
            </a:r>
          </a:p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C36E0634-92F7-404C-8E5A-856E956F55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5804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914400"/>
            <a:ext cx="9144000" cy="0"/>
          </a:xfrm>
          <a:prstGeom prst="line">
            <a:avLst/>
          </a:prstGeom>
          <a:ln w="31750" cmpd="sng">
            <a:solidFill>
              <a:schemeClr val="tx1"/>
            </a:solidFill>
            <a:headEnd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803400"/>
            <a:ext cx="8153400" cy="43688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AGM Presentation</a:t>
            </a:r>
          </a:p>
          <a:p>
            <a:pPr>
              <a:defRPr/>
            </a:pPr>
            <a:endParaRPr lang="en-US"/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77CC02C0-4998-44C2-A7A4-3D1C2E028B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7970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0" y="914400"/>
            <a:ext cx="9144000" cy="0"/>
          </a:xfrm>
          <a:prstGeom prst="line">
            <a:avLst/>
          </a:prstGeom>
          <a:ln w="31750" cmpd="sng">
            <a:solidFill>
              <a:schemeClr val="tx1"/>
            </a:solidFill>
            <a:headEnd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AGM Presentation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4880F75F-8922-456C-A49F-00FD7EB00C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4192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alpha val="509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D443A6FA-113C-4FB7-A627-3DADA3D4413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5FA64D82-C798-4CB8-8776-CBC483B2A58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28603"/>
            <a:ext cx="7772400" cy="68580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 typeface="Arial" charset="0"/>
              <a:buChar char="–"/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 typeface="Arial" charset="0"/>
              <a:buNone/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AGM Presentation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buFont typeface="Arial" charset="0"/>
              <a:buNone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625D898-F44B-4443-8AF4-D67A6DAE01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366492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1013747"/>
      </p:ext>
    </p:extLst>
  </p:cSld>
  <p:clrMapOvr>
    <a:masterClrMapping/>
  </p:clrMapOvr>
  <p:transition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AGM Presentation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A88B9-3841-441B-BD9D-71C03BB60E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4330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AGM Presentation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BF51B3-226C-4C48-99FA-B1F1276E0C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3312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AGM Presentation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CFCB7-BAB2-454E-95D9-79407608B8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8099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AGM Presentation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AF1F1-9A48-4400-8767-FB73D489F8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5214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AGM Presentation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33BE1F-1341-4126-81D0-7DEF288CEC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9381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AGM Presentation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547D0-C627-4D5B-8178-8F9A766815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2064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AGM Presentation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1F2EB-F28E-4481-9267-481AB62C7B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7899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AGM Presentation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AA785-1AAF-477B-B901-9FF0CAF225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8437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AGM Presentation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F612D-D29A-4414-894C-C29C3758B9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1777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AGM Presentation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62752-20CB-431A-9853-93404D2C43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911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1950" y="1147763"/>
            <a:ext cx="413385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7763"/>
            <a:ext cx="4135438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504722"/>
      </p:ext>
    </p:extLst>
  </p:cSld>
  <p:clrMapOvr>
    <a:masterClrMapping/>
  </p:clrMapOvr>
  <p:transition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516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AGM Presentation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FF642-463D-4152-A531-70CEE8C435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6097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D443A6FA-113C-4FB7-A627-3DADA3D4413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5FA64D82-C798-4CB8-8776-CBC483B2A58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41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28599"/>
            <a:ext cx="7772400" cy="68580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AGM Presentation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363A5-0223-4B4F-9CE1-0298A419FF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21804"/>
      </p:ext>
    </p:extLst>
  </p:cSld>
  <p:clrMapOvr>
    <a:masterClrMapping/>
  </p:clrMapOvr>
  <p:transition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NewNBPLogo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6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94572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quarter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 b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 algn="r">
              <a:defRPr smtClean="0"/>
            </a:lvl1pPr>
          </a:lstStyle>
          <a:p>
            <a:pPr>
              <a:defRPr/>
            </a:pPr>
            <a:r>
              <a:rPr lang="en-US"/>
              <a:t>AGM Presentation 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89F9FD7-221B-430B-AB9A-83E3884BA4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6132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AGM Presentation 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229600" y="6369050"/>
            <a:ext cx="587375" cy="488950"/>
          </a:xfrm>
        </p:spPr>
        <p:txBody>
          <a:bodyPr/>
          <a:lstStyle>
            <a:lvl1pPr>
              <a:defRPr sz="2400"/>
            </a:lvl1pPr>
          </a:lstStyle>
          <a:p>
            <a:pPr>
              <a:defRPr/>
            </a:pPr>
            <a:fld id="{80208CE8-3894-4A95-A268-2D1E005EC0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5750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AGM Presentation 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13F0C-D378-409C-B3FF-0EB9EC95D5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2023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AGM Presentation 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B0626-5750-4C05-B408-90CF086180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7351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AGM Presentation </a:t>
            </a: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A267D-A331-4251-AAD9-249DC2C3B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1622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AGM Presentation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82000" y="6369050"/>
            <a:ext cx="587375" cy="48895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D2661F54-5799-485A-B3CD-C5028FB8B3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5581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AGM Presentation 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753B9-B826-4FF7-A54C-4574E9E5F4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4432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AGM Presentation 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75C61-891F-4380-895A-C285371F58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66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455646"/>
      </p:ext>
    </p:extLst>
  </p:cSld>
  <p:clrMapOvr>
    <a:masterClrMapping/>
  </p:clrMapOvr>
  <p:transition>
    <p:wipe dir="r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AGM Presentation 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72070-5367-4160-8507-B166490619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5466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AGM Presentation 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C7DCE-6E69-43E9-AFF5-FB49289B67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69774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AGM Presentation 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DC3536-2B37-4BC8-931C-4DE050BD80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881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941165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5605159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3303085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4857508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image" Target="../media/image9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1950" y="319088"/>
            <a:ext cx="8421688" cy="733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89770" tIns="46677" rIns="89770" bIns="466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1950" y="1147763"/>
            <a:ext cx="8421688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770" tIns="46677" rIns="89770" bIns="466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8774113" y="6489700"/>
            <a:ext cx="3048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05" tIns="45606" rIns="91205" bIns="4560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fld id="{FD9CA9AE-D850-4F07-ADE5-6BEF08AE0F3B}" type="slidenum">
              <a:rPr lang="en-US" altLang="en-US" sz="800" smtClean="0">
                <a:solidFill>
                  <a:schemeClr val="bg1"/>
                </a:solidFill>
                <a:latin typeface="Arial" charset="0"/>
              </a:rPr>
              <a:pPr algn="ctr" eaLnBrk="1" hangingPunct="1">
                <a:defRPr/>
              </a:pPr>
              <a:t>‹#›</a:t>
            </a:fld>
            <a:endParaRPr lang="en-US" altLang="en-US" sz="800" smtClean="0">
              <a:solidFill>
                <a:schemeClr val="bg1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94" r:id="rId1"/>
    <p:sldLayoutId id="2147485395" r:id="rId2"/>
    <p:sldLayoutId id="2147485396" r:id="rId3"/>
    <p:sldLayoutId id="2147485397" r:id="rId4"/>
    <p:sldLayoutId id="2147485398" r:id="rId5"/>
    <p:sldLayoutId id="2147485399" r:id="rId6"/>
    <p:sldLayoutId id="2147485400" r:id="rId7"/>
    <p:sldLayoutId id="2147485401" r:id="rId8"/>
    <p:sldLayoutId id="2147485402" r:id="rId9"/>
    <p:sldLayoutId id="2147485403" r:id="rId10"/>
    <p:sldLayoutId id="2147485404" r:id="rId11"/>
    <p:sldLayoutId id="2147485405" r:id="rId12"/>
    <p:sldLayoutId id="2147485425" r:id="rId13"/>
    <p:sldLayoutId id="2147485426" r:id="rId14"/>
    <p:sldLayoutId id="2147485427" r:id="rId15"/>
  </p:sldLayoutIdLst>
  <p:transition>
    <p:wipe dir="r"/>
  </p:transition>
  <p:hf sldNum="0" hdr="0" ft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tabLst>
          <a:tab pos="666750" algn="l"/>
        </a:tabLst>
        <a:defRPr sz="2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tabLst>
          <a:tab pos="666750" algn="l"/>
        </a:tabLst>
        <a:defRPr sz="2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tabLst>
          <a:tab pos="666750" algn="l"/>
        </a:tabLst>
        <a:defRPr sz="2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tabLst>
          <a:tab pos="666750" algn="l"/>
        </a:tabLst>
        <a:defRPr sz="2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tabLst>
          <a:tab pos="666750" algn="l"/>
        </a:tabLst>
        <a:defRPr sz="2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tabLst>
          <a:tab pos="666750" algn="l"/>
        </a:tabLst>
        <a:defRPr sz="2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tabLst>
          <a:tab pos="666750" algn="l"/>
        </a:tabLst>
        <a:defRPr sz="2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tabLst>
          <a:tab pos="666750" algn="l"/>
        </a:tabLst>
        <a:defRPr sz="2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tabLst>
          <a:tab pos="666750" algn="l"/>
        </a:tabLst>
        <a:defRPr sz="2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2"/>
          </a:solidFill>
          <a:latin typeface="+mn-lt"/>
          <a:ea typeface="+mn-ea"/>
          <a:cs typeface="+mn-cs"/>
        </a:defRPr>
      </a:lvl1pPr>
      <a:lvl2pPr marL="1588" indent="455613" algn="l" rtl="0" eaLnBrk="0" fontAlgn="base" hangingPunct="0">
        <a:spcBef>
          <a:spcPct val="20000"/>
        </a:spcBef>
        <a:spcAft>
          <a:spcPct val="2000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276225" indent="-273050" algn="l" rtl="0" eaLnBrk="0" fontAlgn="base" hangingPunct="0">
        <a:spcBef>
          <a:spcPct val="20000"/>
        </a:spcBef>
        <a:spcAft>
          <a:spcPct val="20000"/>
        </a:spcAft>
        <a:buClr>
          <a:schemeClr val="tx2"/>
        </a:buClr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542925" indent="-265113" algn="l" rtl="0" eaLnBrk="0" fontAlgn="base" hangingPunct="0">
        <a:spcBef>
          <a:spcPct val="10000"/>
        </a:spcBef>
        <a:spcAft>
          <a:spcPct val="10000"/>
        </a:spcAft>
        <a:buClr>
          <a:schemeClr val="tx2"/>
        </a:buClr>
        <a:buFont typeface="Arial" charset="0"/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722313" indent="-177800" algn="l" rtl="0" eaLnBrk="0" fontAlgn="base" hangingPunct="0">
        <a:spcBef>
          <a:spcPct val="10000"/>
        </a:spcBef>
        <a:spcAft>
          <a:spcPct val="10000"/>
        </a:spcAft>
        <a:buClr>
          <a:schemeClr val="tx2"/>
        </a:buClr>
        <a:buFont typeface="Arial" charset="0"/>
        <a:buChar char="-"/>
        <a:defRPr sz="1400">
          <a:solidFill>
            <a:schemeClr val="tx1"/>
          </a:solidFill>
          <a:latin typeface="+mn-lt"/>
          <a:cs typeface="+mn-cs"/>
        </a:defRPr>
      </a:lvl5pPr>
      <a:lvl6pPr marL="1179513" indent="-177800" algn="l" rtl="0" fontAlgn="base">
        <a:spcBef>
          <a:spcPct val="10000"/>
        </a:spcBef>
        <a:spcAft>
          <a:spcPct val="10000"/>
        </a:spcAft>
        <a:buClr>
          <a:schemeClr val="tx2"/>
        </a:buClr>
        <a:buFont typeface="Arial" charset="0"/>
        <a:buChar char="-"/>
        <a:defRPr sz="1400">
          <a:solidFill>
            <a:schemeClr val="tx1"/>
          </a:solidFill>
          <a:latin typeface="+mn-lt"/>
          <a:cs typeface="+mn-cs"/>
        </a:defRPr>
      </a:lvl6pPr>
      <a:lvl7pPr marL="1636713" indent="-177800" algn="l" rtl="0" fontAlgn="base">
        <a:spcBef>
          <a:spcPct val="10000"/>
        </a:spcBef>
        <a:spcAft>
          <a:spcPct val="10000"/>
        </a:spcAft>
        <a:buClr>
          <a:schemeClr val="tx2"/>
        </a:buClr>
        <a:buFont typeface="Arial" charset="0"/>
        <a:buChar char="-"/>
        <a:defRPr sz="1400">
          <a:solidFill>
            <a:schemeClr val="tx1"/>
          </a:solidFill>
          <a:latin typeface="+mn-lt"/>
          <a:cs typeface="+mn-cs"/>
        </a:defRPr>
      </a:lvl7pPr>
      <a:lvl8pPr marL="2093913" indent="-177800" algn="l" rtl="0" fontAlgn="base">
        <a:spcBef>
          <a:spcPct val="10000"/>
        </a:spcBef>
        <a:spcAft>
          <a:spcPct val="10000"/>
        </a:spcAft>
        <a:buClr>
          <a:schemeClr val="tx2"/>
        </a:buClr>
        <a:buFont typeface="Arial" charset="0"/>
        <a:buChar char="-"/>
        <a:defRPr sz="1400">
          <a:solidFill>
            <a:schemeClr val="tx1"/>
          </a:solidFill>
          <a:latin typeface="+mn-lt"/>
          <a:cs typeface="+mn-cs"/>
        </a:defRPr>
      </a:lvl8pPr>
      <a:lvl9pPr marL="2551113" indent="-177800" algn="l" rtl="0" fontAlgn="base">
        <a:spcBef>
          <a:spcPct val="10000"/>
        </a:spcBef>
        <a:spcAft>
          <a:spcPct val="10000"/>
        </a:spcAft>
        <a:buClr>
          <a:schemeClr val="tx2"/>
        </a:buClr>
        <a:buFont typeface="Arial" charset="0"/>
        <a:buChar char="-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buNone/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AGM Presentation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Font typeface="Wingdings" pitchFamily="2" charset="2"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DD36FD9-8D96-41D8-AA71-5AF82A03F0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055" name="Picture 1" descr="C:\Users\aliraza\Desktop\nbp logo.jpg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152400"/>
            <a:ext cx="19034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0" y="6096000"/>
            <a:ext cx="9144000" cy="0"/>
          </a:xfrm>
          <a:prstGeom prst="line">
            <a:avLst/>
          </a:prstGeom>
          <a:ln w="31750" cmpd="sng">
            <a:solidFill>
              <a:schemeClr val="tx1"/>
            </a:solidFill>
            <a:headEnd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28" r:id="rId1"/>
    <p:sldLayoutId id="2147485429" r:id="rId2"/>
    <p:sldLayoutId id="2147485430" r:id="rId3"/>
    <p:sldLayoutId id="2147485431" r:id="rId4"/>
    <p:sldLayoutId id="2147485432" r:id="rId5"/>
    <p:sldLayoutId id="2147485433" r:id="rId6"/>
    <p:sldLayoutId id="2147485434" r:id="rId7"/>
    <p:sldLayoutId id="2147485435" r:id="rId8"/>
    <p:sldLayoutId id="2147485436" r:id="rId9"/>
    <p:sldLayoutId id="2147485437" r:id="rId10"/>
    <p:sldLayoutId id="2147485438" r:id="rId11"/>
    <p:sldLayoutId id="2147485439" r:id="rId12"/>
    <p:sldLayoutId id="2147485440" r:id="rId13"/>
    <p:sldLayoutId id="2147485441" r:id="rId14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09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AGM Presentation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Arial" charset="0"/>
              </a:defRPr>
            </a:lvl1pPr>
          </a:lstStyle>
          <a:p>
            <a:pPr>
              <a:defRPr/>
            </a:pPr>
            <a:fld id="{578ABEE7-C50C-4DC8-921C-86D8F76B9F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3079" name="Picture 7" descr="NewNBPLogo1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Rectangle 9"/>
          <p:cNvSpPr>
            <a:spLocks noChangeArrowheads="1"/>
          </p:cNvSpPr>
          <p:nvPr/>
        </p:nvSpPr>
        <p:spPr bwMode="auto">
          <a:xfrm>
            <a:off x="0" y="6369050"/>
            <a:ext cx="5873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z="2600" b="1" smtClean="0"/>
          </a:p>
        </p:txBody>
      </p:sp>
      <p:sp>
        <p:nvSpPr>
          <p:cNvPr id="3081" name="Rectangle 10"/>
          <p:cNvSpPr>
            <a:spLocks noChangeArrowheads="1"/>
          </p:cNvSpPr>
          <p:nvPr userDrawn="1"/>
        </p:nvSpPr>
        <p:spPr bwMode="auto">
          <a:xfrm>
            <a:off x="0" y="6172200"/>
            <a:ext cx="557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62B7EE26-60B9-4398-99F5-50B03C049893}" type="slidenum">
              <a:rPr lang="en-US" altLang="en-US" sz="2400" b="1" smtClean="0"/>
              <a:pPr eaLnBrk="1" hangingPunct="1">
                <a:defRPr/>
              </a:pPr>
              <a:t>‹#›</a:t>
            </a:fld>
            <a:endParaRPr lang="en-US" altLang="en-US" sz="2400" b="1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06" r:id="rId1"/>
    <p:sldLayoutId id="2147485407" r:id="rId2"/>
    <p:sldLayoutId id="2147485408" r:id="rId3"/>
    <p:sldLayoutId id="2147485409" r:id="rId4"/>
    <p:sldLayoutId id="2147485410" r:id="rId5"/>
    <p:sldLayoutId id="2147485411" r:id="rId6"/>
    <p:sldLayoutId id="2147485412" r:id="rId7"/>
    <p:sldLayoutId id="2147485413" r:id="rId8"/>
    <p:sldLayoutId id="2147485414" r:id="rId9"/>
    <p:sldLayoutId id="2147485415" r:id="rId10"/>
    <p:sldLayoutId id="2147485416" r:id="rId11"/>
    <p:sldLayoutId id="2147485442" r:id="rId12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33C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33CC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33CC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33CC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33CC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33CC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33CC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33CC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33C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762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9354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383338"/>
            <a:ext cx="2130425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 smtClean="0"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354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383338"/>
            <a:ext cx="2897188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400" b="0" smtClean="0"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AGM Presentation </a:t>
            </a:r>
          </a:p>
        </p:txBody>
      </p:sp>
      <p:sp>
        <p:nvSpPr>
          <p:cNvPr id="19354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369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2600">
                <a:cs typeface="Arial" pitchFamily="34" charset="0"/>
              </a:defRPr>
            </a:lvl1pPr>
          </a:lstStyle>
          <a:p>
            <a:pPr>
              <a:defRPr/>
            </a:pPr>
            <a:fld id="{748174A6-6D83-4403-B1EA-913325EA97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103" name="Picture 16" descr="NewNBPLogo1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443" r:id="rId1"/>
    <p:sldLayoutId id="2147485444" r:id="rId2"/>
    <p:sldLayoutId id="2147485417" r:id="rId3"/>
    <p:sldLayoutId id="2147485418" r:id="rId4"/>
    <p:sldLayoutId id="2147485419" r:id="rId5"/>
    <p:sldLayoutId id="2147485445" r:id="rId6"/>
    <p:sldLayoutId id="2147485420" r:id="rId7"/>
    <p:sldLayoutId id="2147485421" r:id="rId8"/>
    <p:sldLayoutId id="2147485422" r:id="rId9"/>
    <p:sldLayoutId id="2147485423" r:id="rId10"/>
    <p:sldLayoutId id="2147485424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jpeg"/><Relationship Id="rId3" Type="http://schemas.openxmlformats.org/officeDocument/2006/relationships/hyperlink" Target="https://www.nbp.com.pk/advancesalary/index.aspx" TargetMode="External"/><Relationship Id="rId7" Type="http://schemas.openxmlformats.org/officeDocument/2006/relationships/image" Target="../media/image12.jpeg"/><Relationship Id="rId12" Type="http://schemas.openxmlformats.org/officeDocument/2006/relationships/image" Target="../media/image17.gif"/><Relationship Id="rId2" Type="http://schemas.openxmlformats.org/officeDocument/2006/relationships/hyperlink" Target="https://www.nbp.com.pk/KisanDost/index.aspx" TargetMode="Externa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1.jpeg"/><Relationship Id="rId11" Type="http://schemas.openxmlformats.org/officeDocument/2006/relationships/image" Target="../media/image16.gif"/><Relationship Id="rId5" Type="http://schemas.openxmlformats.org/officeDocument/2006/relationships/image" Target="../media/image10.jpeg"/><Relationship Id="rId15" Type="http://schemas.openxmlformats.org/officeDocument/2006/relationships/image" Target="../media/image19.jpeg"/><Relationship Id="rId10" Type="http://schemas.openxmlformats.org/officeDocument/2006/relationships/image" Target="../media/image15.png"/><Relationship Id="rId4" Type="http://schemas.openxmlformats.org/officeDocument/2006/relationships/hyperlink" Target="https://www.nbp.com.pk/Islamic/index.aspx" TargetMode="External"/><Relationship Id="rId9" Type="http://schemas.openxmlformats.org/officeDocument/2006/relationships/image" Target="../media/image14.jpeg"/><Relationship Id="rId14" Type="http://schemas.openxmlformats.org/officeDocument/2006/relationships/hyperlink" Target="http://www.google.com.pk/url?sa=i&amp;rct=j&amp;q=&amp;esrc=s&amp;source=images&amp;cd=&amp;cad=rja&amp;uact=8&amp;ved=0ahUKEwi7h6bDgdvKAhXMvRQKHVtyCK0QjRwIBw&amp;url=http://ilm.com.pk/search/b/page/412/&amp;psig=AFQjCNHnxVEC_MWXLTgKGmaFGxzk8-WdUQ&amp;ust=1454568825145149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13" Type="http://schemas.openxmlformats.org/officeDocument/2006/relationships/image" Target="../media/image23.jpeg"/><Relationship Id="rId3" Type="http://schemas.openxmlformats.org/officeDocument/2006/relationships/hyperlink" Target="https://www.nbp.com.pk/advancesalary/index.aspx" TargetMode="External"/><Relationship Id="rId7" Type="http://schemas.openxmlformats.org/officeDocument/2006/relationships/image" Target="../media/image15.png"/><Relationship Id="rId12" Type="http://schemas.openxmlformats.org/officeDocument/2006/relationships/image" Target="../media/image22.jpeg"/><Relationship Id="rId2" Type="http://schemas.openxmlformats.org/officeDocument/2006/relationships/hyperlink" Target="https://www.nbp.com.pk/KisanDost/index.aspx" TargetMode="Externa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4.jpeg"/><Relationship Id="rId11" Type="http://schemas.openxmlformats.org/officeDocument/2006/relationships/image" Target="../media/image21.jpeg"/><Relationship Id="rId5" Type="http://schemas.openxmlformats.org/officeDocument/2006/relationships/image" Target="../media/image13.png"/><Relationship Id="rId10" Type="http://schemas.openxmlformats.org/officeDocument/2006/relationships/image" Target="../media/image20.png"/><Relationship Id="rId4" Type="http://schemas.openxmlformats.org/officeDocument/2006/relationships/hyperlink" Target="https://www.nbp.com.pk/Islamic/index.aspx" TargetMode="External"/><Relationship Id="rId9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0" y="990600"/>
            <a:ext cx="9144000" cy="5105400"/>
          </a:xfrm>
          <a:solidFill>
            <a:schemeClr val="bg1"/>
          </a:solidFill>
          <a:ln>
            <a:solidFill>
              <a:srgbClr val="FFC000"/>
            </a:solidFill>
            <a:round/>
            <a:headEnd/>
            <a:tailEnd/>
          </a:ln>
          <a:extLst/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5000" b="1" kern="10" dirty="0" smtClean="0">
                <a:solidFill>
                  <a:srgbClr val="00B050"/>
                </a:solidFill>
                <a:latin typeface="Garamond" panose="02020404030301010803" pitchFamily="18" charset="0"/>
              </a:rPr>
              <a:t>FINANCIAL HIGHLIGHTS</a:t>
            </a:r>
            <a:br>
              <a:rPr lang="en-US" sz="5000" b="1" kern="10" dirty="0" smtClean="0">
                <a:solidFill>
                  <a:srgbClr val="00B050"/>
                </a:solidFill>
                <a:latin typeface="Garamond" panose="02020404030301010803" pitchFamily="18" charset="0"/>
              </a:rPr>
            </a:br>
            <a:r>
              <a:rPr lang="en-US" sz="5000" b="1" kern="10" dirty="0" smtClean="0">
                <a:solidFill>
                  <a:srgbClr val="00B050"/>
                </a:solidFill>
                <a:latin typeface="Garamond" panose="02020404030301010803" pitchFamily="18" charset="0"/>
              </a:rPr>
              <a:t>DECEMBER 31, 2015</a:t>
            </a:r>
            <a:endParaRPr lang="en-US" sz="5000" b="1" dirty="0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2438399" y="152400"/>
            <a:ext cx="6569123" cy="6999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</p:spPr>
        <p:txBody>
          <a:bodyPr anchor="ctr"/>
          <a:lstStyle>
            <a:defPPr>
              <a:defRPr lang="en-US"/>
            </a:defPPr>
            <a:lvl1pPr algn="ctr" eaLnBrk="0" hangingPunct="0">
              <a:defRPr sz="2400" b="1">
                <a:solidFill>
                  <a:schemeClr val="bg1"/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  <a:lvl2pPr algn="ctr" eaLnBrk="0" hangingPunct="0">
              <a:defRPr sz="4400">
                <a:latin typeface="Calibri" pitchFamily="34" charset="0"/>
              </a:defRPr>
            </a:lvl2pPr>
            <a:lvl3pPr algn="ctr" eaLnBrk="0" hangingPunct="0">
              <a:defRPr sz="4400">
                <a:latin typeface="Calibri" pitchFamily="34" charset="0"/>
              </a:defRPr>
            </a:lvl3pPr>
            <a:lvl4pPr algn="ctr" eaLnBrk="0" hangingPunct="0">
              <a:defRPr sz="4400">
                <a:latin typeface="Calibri" pitchFamily="34" charset="0"/>
              </a:defRPr>
            </a:lvl4pPr>
            <a:lvl5pPr algn="ctr" eaLnBrk="0" hangingPunct="0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en-US" dirty="0"/>
              <a:t>Non </a:t>
            </a:r>
            <a:r>
              <a:rPr lang="en-US" dirty="0" smtClean="0"/>
              <a:t>mark-up </a:t>
            </a:r>
            <a:r>
              <a:rPr lang="en-US" dirty="0"/>
              <a:t>/ interest income 2014 v 2015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33600" y="2133600"/>
            <a:ext cx="1066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latin typeface="Garamond" panose="02020404030301010803" pitchFamily="18" charset="0"/>
              </a:rPr>
              <a:t>30,377</a:t>
            </a:r>
            <a:endParaRPr lang="en-GB" sz="1500" b="1" dirty="0">
              <a:latin typeface="Garamond" panose="02020404030301010803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91000" y="1676400"/>
            <a:ext cx="1066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latin typeface="Garamond" panose="02020404030301010803" pitchFamily="18" charset="0"/>
              </a:rPr>
              <a:t>34,983</a:t>
            </a:r>
            <a:endParaRPr lang="en-GB" sz="1500" b="1" dirty="0">
              <a:latin typeface="Garamond" panose="02020404030301010803" pitchFamily="18" charset="0"/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8516882"/>
              </p:ext>
            </p:extLst>
          </p:nvPr>
        </p:nvGraphicFramePr>
        <p:xfrm>
          <a:off x="783295" y="1519618"/>
          <a:ext cx="7425010" cy="4335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87766" y="972023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Garamond" panose="02020404030301010803" pitchFamily="18" charset="0"/>
              </a:rPr>
              <a:t>(Rs. </a:t>
            </a:r>
            <a:r>
              <a:rPr lang="en-US" sz="1200" dirty="0">
                <a:latin typeface="Garamond" panose="02020404030301010803" pitchFamily="18" charset="0"/>
              </a:rPr>
              <a:t>i</a:t>
            </a:r>
            <a:r>
              <a:rPr lang="en-US" sz="1200" dirty="0" smtClean="0">
                <a:latin typeface="Garamond" panose="02020404030301010803" pitchFamily="18" charset="0"/>
              </a:rPr>
              <a:t>n million)</a:t>
            </a:r>
            <a:endParaRPr lang="en-GB" sz="12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6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1156005"/>
              </p:ext>
            </p:extLst>
          </p:nvPr>
        </p:nvGraphicFramePr>
        <p:xfrm>
          <a:off x="1066800" y="1596410"/>
          <a:ext cx="7330168" cy="48169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2438399" y="152400"/>
            <a:ext cx="6569123" cy="6999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</p:spPr>
        <p:txBody>
          <a:bodyPr anchor="ctr"/>
          <a:lstStyle>
            <a:defPPr>
              <a:defRPr lang="en-US"/>
            </a:defPPr>
            <a:lvl1pPr algn="ctr" eaLnBrk="0" hangingPunct="0">
              <a:defRPr sz="2400" b="1">
                <a:solidFill>
                  <a:schemeClr val="bg1"/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  <a:lvl2pPr algn="ctr" eaLnBrk="0" hangingPunct="0">
              <a:defRPr sz="4400">
                <a:latin typeface="Calibri" pitchFamily="34" charset="0"/>
              </a:defRPr>
            </a:lvl2pPr>
            <a:lvl3pPr algn="ctr" eaLnBrk="0" hangingPunct="0">
              <a:defRPr sz="4400">
                <a:latin typeface="Calibri" pitchFamily="34" charset="0"/>
              </a:defRPr>
            </a:lvl3pPr>
            <a:lvl4pPr algn="ctr" eaLnBrk="0" hangingPunct="0">
              <a:defRPr sz="4400">
                <a:latin typeface="Calibri" pitchFamily="34" charset="0"/>
              </a:defRPr>
            </a:lvl4pPr>
            <a:lvl5pPr algn="ctr" eaLnBrk="0" hangingPunct="0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en-US" dirty="0"/>
              <a:t>Administrative Expenses 2014 v 2015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97841" y="1828800"/>
            <a:ext cx="963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Garamond" panose="02020404030301010803" pitchFamily="18" charset="0"/>
              </a:rPr>
              <a:t>42,193</a:t>
            </a:r>
            <a:endParaRPr lang="en-GB" dirty="0">
              <a:latin typeface="Garamond" panose="020204040303010108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17828" y="2895600"/>
            <a:ext cx="723901" cy="3385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Garamond" panose="02020404030301010803" pitchFamily="18" charset="0"/>
              </a:rPr>
              <a:t>13,768</a:t>
            </a:r>
            <a:endParaRPr lang="en-GB" sz="1600" dirty="0">
              <a:latin typeface="Garamond" panose="020204040303010108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7766" y="972023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Garamond" panose="02020404030301010803" pitchFamily="18" charset="0"/>
              </a:rPr>
              <a:t>(Rs. </a:t>
            </a:r>
            <a:r>
              <a:rPr lang="en-US" sz="1200" dirty="0">
                <a:latin typeface="Garamond" panose="02020404030301010803" pitchFamily="18" charset="0"/>
              </a:rPr>
              <a:t>i</a:t>
            </a:r>
            <a:r>
              <a:rPr lang="en-US" sz="1200" dirty="0" smtClean="0">
                <a:latin typeface="Garamond" panose="02020404030301010803" pitchFamily="18" charset="0"/>
              </a:rPr>
              <a:t>n </a:t>
            </a:r>
            <a:r>
              <a:rPr lang="en-US" sz="1200" b="1" dirty="0" smtClean="0">
                <a:latin typeface="Garamond" panose="02020404030301010803" pitchFamily="18" charset="0"/>
              </a:rPr>
              <a:t>million</a:t>
            </a:r>
            <a:r>
              <a:rPr lang="en-US" sz="1200" dirty="0" smtClean="0">
                <a:latin typeface="Garamond" panose="02020404030301010803" pitchFamily="18" charset="0"/>
              </a:rPr>
              <a:t>)</a:t>
            </a:r>
            <a:endParaRPr lang="en-GB" sz="12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78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6477000" cy="563562"/>
          </a:xfrm>
          <a:solidFill>
            <a:srgbClr val="00B050"/>
          </a:solidFill>
          <a:ln w="38100">
            <a:solidFill>
              <a:srgbClr val="FFC000"/>
            </a:solidFill>
          </a:ln>
        </p:spPr>
        <p:txBody>
          <a:bodyPr anchor="ctr"/>
          <a:lstStyle/>
          <a:p>
            <a:r>
              <a:rPr lang="en-US" sz="2400" b="1" dirty="0">
                <a:solidFill>
                  <a:schemeClr val="bg1"/>
                </a:solidFill>
                <a:latin typeface="Garamond" panose="02020404030301010803" pitchFamily="18" charset="0"/>
              </a:rPr>
              <a:t>Dividend Payout History - Peer Comparison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3149126"/>
              </p:ext>
            </p:extLst>
          </p:nvPr>
        </p:nvGraphicFramePr>
        <p:xfrm>
          <a:off x="787767" y="1295402"/>
          <a:ext cx="7975232" cy="4016769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957626"/>
                <a:gridCol w="1607407"/>
                <a:gridCol w="931299"/>
                <a:gridCol w="1122218"/>
                <a:gridCol w="1117232"/>
                <a:gridCol w="1122218"/>
                <a:gridCol w="1117232"/>
              </a:tblGrid>
              <a:tr h="458436">
                <a:tc>
                  <a:txBody>
                    <a:bodyPr/>
                    <a:lstStyle/>
                    <a:p>
                      <a:pPr algn="l" fontAlgn="b"/>
                      <a:endParaRPr lang="en-GB" sz="1800" b="1" i="0" u="none" strike="noStrike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1" i="0" u="none" strike="noStrike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2011</a:t>
                      </a:r>
                      <a:endParaRPr lang="en-GB" sz="1800" b="1" i="0" u="none" strike="noStrike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2012</a:t>
                      </a:r>
                      <a:endParaRPr lang="en-GB" sz="1800" b="1" i="0" u="none" strike="noStrike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2013</a:t>
                      </a:r>
                      <a:endParaRPr lang="en-GB" sz="1800" b="1" i="0" u="none" strike="noStrike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2014</a:t>
                      </a:r>
                      <a:endParaRPr lang="en-GB" sz="1800" b="1" i="0" u="none" strike="noStrike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2015</a:t>
                      </a:r>
                      <a:endParaRPr lang="en-GB" sz="1800" b="1" i="0" u="none" strike="noStrike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</a:tr>
              <a:tr h="43660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800" b="1" u="none" strike="noStrike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NBP</a:t>
                      </a:r>
                      <a:endParaRPr lang="en-GB" sz="1800" b="1" i="0" u="none" strike="noStrike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  <a:latin typeface="Garamond" panose="02020404030301010803" pitchFamily="18" charset="0"/>
                        </a:rPr>
                        <a:t>Dividend Paid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 smtClean="0">
                          <a:effectLst/>
                          <a:latin typeface="Garamond" panose="02020404030301010803" pitchFamily="18" charset="0"/>
                        </a:rPr>
                        <a:t>12,614 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 smtClean="0">
                          <a:effectLst/>
                          <a:latin typeface="Garamond" panose="02020404030301010803" pitchFamily="18" charset="0"/>
                        </a:rPr>
                        <a:t>12,950 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 smtClean="0">
                          <a:effectLst/>
                          <a:latin typeface="Garamond" panose="02020404030301010803" pitchFamily="18" charset="0"/>
                        </a:rPr>
                        <a:t>4,255 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 smtClean="0">
                          <a:effectLst/>
                          <a:latin typeface="Garamond" panose="02020404030301010803" pitchFamily="18" charset="0"/>
                        </a:rPr>
                        <a:t>11,701 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 smtClean="0">
                          <a:effectLst/>
                          <a:latin typeface="Garamond" panose="02020404030301010803" pitchFamily="18" charset="0"/>
                        </a:rPr>
                        <a:t>15,956 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43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 err="1">
                          <a:effectLst/>
                          <a:latin typeface="Garamond" panose="02020404030301010803" pitchFamily="18" charset="0"/>
                        </a:rPr>
                        <a:t>Payout</a:t>
                      </a:r>
                      <a:r>
                        <a:rPr lang="en-GB" sz="1800" u="none" strike="noStrike" dirty="0">
                          <a:effectLst/>
                          <a:latin typeface="Garamond" panose="02020404030301010803" pitchFamily="18" charset="0"/>
                        </a:rPr>
                        <a:t> Ratio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  <a:latin typeface="Garamond" panose="02020404030301010803" pitchFamily="18" charset="0"/>
                        </a:rPr>
                        <a:t>72%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  <a:latin typeface="Garamond" panose="02020404030301010803" pitchFamily="18" charset="0"/>
                        </a:rPr>
                        <a:t>89%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  <a:latin typeface="Garamond" panose="02020404030301010803" pitchFamily="18" charset="0"/>
                        </a:rPr>
                        <a:t>77%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  <a:latin typeface="Garamond" panose="02020404030301010803" pitchFamily="18" charset="0"/>
                        </a:rPr>
                        <a:t>78%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  <a:latin typeface="Garamond" panose="02020404030301010803" pitchFamily="18" charset="0"/>
                        </a:rPr>
                        <a:t>83%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43660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MCB</a:t>
                      </a:r>
                      <a:endParaRPr lang="en-GB" sz="1800" b="1" i="0" u="none" strike="noStrike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  <a:latin typeface="Garamond" panose="02020404030301010803" pitchFamily="18" charset="0"/>
                        </a:rPr>
                        <a:t>Dividend Paid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 smtClean="0">
                          <a:effectLst/>
                          <a:latin typeface="Garamond" panose="02020404030301010803" pitchFamily="18" charset="0"/>
                        </a:rPr>
                        <a:t>10,035 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 smtClean="0">
                          <a:effectLst/>
                          <a:latin typeface="Garamond" panose="02020404030301010803" pitchFamily="18" charset="0"/>
                        </a:rPr>
                        <a:t>11,958 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 smtClean="0">
                          <a:effectLst/>
                          <a:latin typeface="Garamond" panose="02020404030301010803" pitchFamily="18" charset="0"/>
                        </a:rPr>
                        <a:t>14,166 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 smtClean="0">
                          <a:effectLst/>
                          <a:latin typeface="Garamond" panose="02020404030301010803" pitchFamily="18" charset="0"/>
                        </a:rPr>
                        <a:t>15,820 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 smtClean="0">
                          <a:effectLst/>
                          <a:latin typeface="Garamond" panose="02020404030301010803" pitchFamily="18" charset="0"/>
                        </a:rPr>
                        <a:t>17,808 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605">
                <a:tc vMerge="1">
                  <a:txBody>
                    <a:bodyPr/>
                    <a:lstStyle/>
                    <a:p>
                      <a:pPr algn="ctr" fontAlgn="ctr"/>
                      <a:endParaRPr lang="en-GB" sz="1800" b="1" i="0" u="none" strike="noStrike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 err="1">
                          <a:effectLst/>
                          <a:latin typeface="Garamond" panose="02020404030301010803" pitchFamily="18" charset="0"/>
                        </a:rPr>
                        <a:t>Payout</a:t>
                      </a:r>
                      <a:r>
                        <a:rPr lang="en-GB" sz="1800" u="none" strike="noStrike" dirty="0">
                          <a:effectLst/>
                          <a:latin typeface="Garamond" panose="02020404030301010803" pitchFamily="18" charset="0"/>
                        </a:rPr>
                        <a:t> Ratio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  <a:latin typeface="Garamond" panose="02020404030301010803" pitchFamily="18" charset="0"/>
                        </a:rPr>
                        <a:t>52%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  <a:latin typeface="Garamond" panose="02020404030301010803" pitchFamily="18" charset="0"/>
                        </a:rPr>
                        <a:t>57%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  <a:latin typeface="Garamond" panose="02020404030301010803" pitchFamily="18" charset="0"/>
                        </a:rPr>
                        <a:t>73%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  <a:latin typeface="Garamond" panose="02020404030301010803" pitchFamily="18" charset="0"/>
                        </a:rPr>
                        <a:t>64%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  <a:latin typeface="Garamond" panose="02020404030301010803" pitchFamily="18" charset="0"/>
                        </a:rPr>
                        <a:t>70%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43660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800" b="1" u="none" strike="noStrike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UBL</a:t>
                      </a:r>
                      <a:endParaRPr lang="en-GB" sz="1800" b="1" i="0" u="none" strike="noStrike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  <a:latin typeface="Garamond" panose="02020404030301010803" pitchFamily="18" charset="0"/>
                        </a:rPr>
                        <a:t>Dividend Paid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 smtClean="0">
                          <a:effectLst/>
                          <a:latin typeface="Garamond" panose="02020404030301010803" pitchFamily="18" charset="0"/>
                        </a:rPr>
                        <a:t>9,181 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 smtClean="0">
                          <a:effectLst/>
                          <a:latin typeface="Garamond" panose="02020404030301010803" pitchFamily="18" charset="0"/>
                        </a:rPr>
                        <a:t>10,406 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 smtClean="0">
                          <a:effectLst/>
                          <a:latin typeface="Garamond" panose="02020404030301010803" pitchFamily="18" charset="0"/>
                        </a:rPr>
                        <a:t>12,242 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 smtClean="0">
                          <a:effectLst/>
                          <a:latin typeface="Garamond" panose="02020404030301010803" pitchFamily="18" charset="0"/>
                        </a:rPr>
                        <a:t>14,078 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 smtClean="0">
                          <a:effectLst/>
                          <a:latin typeface="Garamond" panose="02020404030301010803" pitchFamily="18" charset="0"/>
                        </a:rPr>
                        <a:t>15,914 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43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 err="1">
                          <a:effectLst/>
                          <a:latin typeface="Garamond" panose="02020404030301010803" pitchFamily="18" charset="0"/>
                        </a:rPr>
                        <a:t>Payout</a:t>
                      </a:r>
                      <a:r>
                        <a:rPr lang="en-GB" sz="1800" u="none" strike="noStrike" dirty="0">
                          <a:effectLst/>
                          <a:latin typeface="Garamond" panose="02020404030301010803" pitchFamily="18" charset="0"/>
                        </a:rPr>
                        <a:t> Ratio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  <a:latin typeface="Garamond" panose="02020404030301010803" pitchFamily="18" charset="0"/>
                        </a:rPr>
                        <a:t>59%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  <a:latin typeface="Garamond" panose="02020404030301010803" pitchFamily="18" charset="0"/>
                        </a:rPr>
                        <a:t>58%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  <a:latin typeface="Garamond" panose="02020404030301010803" pitchFamily="18" charset="0"/>
                        </a:rPr>
                        <a:t>66%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  <a:latin typeface="Garamond" panose="02020404030301010803" pitchFamily="18" charset="0"/>
                        </a:rPr>
                        <a:t>64%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  <a:latin typeface="Garamond" panose="02020404030301010803" pitchFamily="18" charset="0"/>
                        </a:rPr>
                        <a:t>62%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43660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800" b="1" u="none" strike="noStrike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HBL</a:t>
                      </a:r>
                      <a:endParaRPr lang="en-GB" sz="1800" b="1" i="0" u="none" strike="noStrike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  <a:latin typeface="Garamond" panose="02020404030301010803" pitchFamily="18" charset="0"/>
                        </a:rPr>
                        <a:t>Dividend Paid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 smtClean="0">
                          <a:effectLst/>
                          <a:latin typeface="Garamond" panose="02020404030301010803" pitchFamily="18" charset="0"/>
                        </a:rPr>
                        <a:t>8,651 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 smtClean="0">
                          <a:effectLst/>
                          <a:latin typeface="Garamond" panose="02020404030301010803" pitchFamily="18" charset="0"/>
                        </a:rPr>
                        <a:t>9,092 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 smtClean="0">
                          <a:effectLst/>
                          <a:latin typeface="Garamond" panose="02020404030301010803" pitchFamily="18" charset="0"/>
                        </a:rPr>
                        <a:t>10,668 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 smtClean="0">
                          <a:effectLst/>
                          <a:latin typeface="Garamond" panose="02020404030301010803" pitchFamily="18" charset="0"/>
                        </a:rPr>
                        <a:t>17,646 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 smtClean="0">
                          <a:effectLst/>
                          <a:latin typeface="Garamond" panose="02020404030301010803" pitchFamily="18" charset="0"/>
                        </a:rPr>
                        <a:t>20,536 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43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 err="1">
                          <a:effectLst/>
                          <a:latin typeface="Garamond" panose="02020404030301010803" pitchFamily="18" charset="0"/>
                        </a:rPr>
                        <a:t>Payout</a:t>
                      </a:r>
                      <a:r>
                        <a:rPr lang="en-GB" sz="1800" u="none" strike="noStrike" dirty="0">
                          <a:effectLst/>
                          <a:latin typeface="Garamond" panose="02020404030301010803" pitchFamily="18" charset="0"/>
                        </a:rPr>
                        <a:t> Ratio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  <a:latin typeface="Garamond" panose="02020404030301010803" pitchFamily="18" charset="0"/>
                        </a:rPr>
                        <a:t>35%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  <a:latin typeface="Garamond" panose="02020404030301010803" pitchFamily="18" charset="0"/>
                        </a:rPr>
                        <a:t>41%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  <a:latin typeface="Garamond" panose="02020404030301010803" pitchFamily="18" charset="0"/>
                        </a:rPr>
                        <a:t>54%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  <a:latin typeface="Garamond" panose="02020404030301010803" pitchFamily="18" charset="0"/>
                        </a:rPr>
                        <a:t>57%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  <a:latin typeface="Garamond" panose="02020404030301010803" pitchFamily="18" charset="0"/>
                        </a:rPr>
                        <a:t>58%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543800" y="951803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Garamond" panose="02020404030301010803" pitchFamily="18" charset="0"/>
              </a:rPr>
              <a:t>(Rs. </a:t>
            </a:r>
            <a:r>
              <a:rPr lang="en-US" sz="1200" dirty="0">
                <a:latin typeface="Garamond" panose="02020404030301010803" pitchFamily="18" charset="0"/>
              </a:rPr>
              <a:t>i</a:t>
            </a:r>
            <a:r>
              <a:rPr lang="en-US" sz="1200" dirty="0" smtClean="0">
                <a:latin typeface="Garamond" panose="02020404030301010803" pitchFamily="18" charset="0"/>
              </a:rPr>
              <a:t>n million)</a:t>
            </a:r>
            <a:endParaRPr lang="en-GB" sz="1200" dirty="0">
              <a:latin typeface="Garamond" panose="020204040303010108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https://www.nbp.com.pk/LinkTables/images/01KisanDostFinal2013.gif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43608" y="-144463"/>
            <a:ext cx="1099038" cy="31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AutoShape 4" descr="https://www.nbp.com.pk/LinkTables/images/01KisanDostFinal2013.gif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84285" y="7937"/>
            <a:ext cx="1099038" cy="31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8" name="AutoShape 6" descr="https://www.nbp.com.pk/LinkTables/images/01KisanDostFinal2013.gif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424962" y="160337"/>
            <a:ext cx="1099038" cy="31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9" name="AutoShape 8" descr="Advance Salary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43608" y="-144463"/>
            <a:ext cx="1099038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0" name="AutoShape 10" descr="https://www.nbp.com.pk/LinkTables/images/NewNBPIslamicAitemad-2014.gif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65639" y="312737"/>
            <a:ext cx="1099038" cy="31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1" name="AutoShape 12" descr="https://www.nbp.com.pk/LinkTables/images/NewNBPIslamicAitemad-2014.gif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706316" y="465137"/>
            <a:ext cx="1099038" cy="31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3" name="AutoShape 20" descr="Advance Salary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84285" y="7938"/>
            <a:ext cx="1099038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5" name="AutoShape 22" descr="Advance Salary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424962" y="160338"/>
            <a:ext cx="1099038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1260008"/>
              </p:ext>
            </p:extLst>
          </p:nvPr>
        </p:nvGraphicFramePr>
        <p:xfrm>
          <a:off x="565638" y="1237407"/>
          <a:ext cx="4539761" cy="46361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20362"/>
                <a:gridCol w="1352706"/>
                <a:gridCol w="1466693"/>
              </a:tblGrid>
              <a:tr h="586145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Products / Functions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84406" marR="84406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2014</a:t>
                      </a:r>
                    </a:p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PKR Billion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84406" marR="84406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2015 </a:t>
                      </a:r>
                    </a:p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PKR Billion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84406" marR="84406" anchor="ctr">
                    <a:solidFill>
                      <a:srgbClr val="00B050"/>
                    </a:solidFill>
                  </a:tcPr>
                </a:tc>
              </a:tr>
              <a:tr h="379502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Garamond" panose="02020404030301010803" pitchFamily="18" charset="0"/>
                        </a:rPr>
                        <a:t>Corporate </a:t>
                      </a:r>
                      <a:endParaRPr lang="en-US" sz="1600" dirty="0">
                        <a:latin typeface="Garamond" panose="02020404030301010803" pitchFamily="18" charset="0"/>
                      </a:endParaRPr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Garamond" panose="02020404030301010803" pitchFamily="18" charset="0"/>
                        </a:rPr>
                        <a:t>313.8</a:t>
                      </a:r>
                      <a:endParaRPr lang="en-US" sz="1600" dirty="0">
                        <a:latin typeface="Garamond" panose="02020404030301010803" pitchFamily="18" charset="0"/>
                      </a:endParaRPr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Garamond" panose="02020404030301010803" pitchFamily="18" charset="0"/>
                        </a:rPr>
                        <a:t>314.6</a:t>
                      </a:r>
                      <a:endParaRPr lang="en-US" sz="1600" dirty="0">
                        <a:latin typeface="Garamond" panose="02020404030301010803" pitchFamily="18" charset="0"/>
                      </a:endParaRPr>
                    </a:p>
                  </a:txBody>
                  <a:tcPr marL="84406" marR="84406" anchor="ctr"/>
                </a:tc>
              </a:tr>
              <a:tr h="379502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Garamond" panose="02020404030301010803" pitchFamily="18" charset="0"/>
                        </a:rPr>
                        <a:t>Retail Loan</a:t>
                      </a:r>
                      <a:r>
                        <a:rPr lang="en-US" sz="1600" baseline="0" dirty="0" smtClean="0">
                          <a:latin typeface="Garamond" panose="02020404030301010803" pitchFamily="18" charset="0"/>
                        </a:rPr>
                        <a:t> *</a:t>
                      </a:r>
                      <a:endParaRPr lang="en-US" sz="1600" dirty="0">
                        <a:latin typeface="Garamond" panose="02020404030301010803" pitchFamily="18" charset="0"/>
                      </a:endParaRPr>
                    </a:p>
                  </a:txBody>
                  <a:tcPr marL="84406" marR="84406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Garamond" panose="02020404030301010803" pitchFamily="18" charset="0"/>
                        </a:rPr>
                        <a:t>133.7</a:t>
                      </a:r>
                      <a:endParaRPr lang="en-US" sz="1600" dirty="0">
                        <a:latin typeface="Garamond" panose="02020404030301010803" pitchFamily="18" charset="0"/>
                      </a:endParaRPr>
                    </a:p>
                  </a:txBody>
                  <a:tcPr marL="84406" marR="84406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Garamond" panose="02020404030301010803" pitchFamily="18" charset="0"/>
                        </a:rPr>
                        <a:t>126.5</a:t>
                      </a:r>
                      <a:endParaRPr lang="en-US" sz="1600" dirty="0">
                        <a:latin typeface="Garamond" panose="02020404030301010803" pitchFamily="18" charset="0"/>
                      </a:endParaRPr>
                    </a:p>
                  </a:txBody>
                  <a:tcPr marL="84406" marR="84406" anchor="ctr">
                    <a:solidFill>
                      <a:srgbClr val="FFC000"/>
                    </a:solidFill>
                  </a:tcPr>
                </a:tc>
              </a:tr>
              <a:tr h="379502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Garamond" panose="02020404030301010803" pitchFamily="18" charset="0"/>
                        </a:rPr>
                        <a:t>Overseas</a:t>
                      </a:r>
                      <a:endParaRPr lang="en-US" sz="1600" dirty="0">
                        <a:latin typeface="Garamond" panose="02020404030301010803" pitchFamily="18" charset="0"/>
                      </a:endParaRPr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Garamond" panose="02020404030301010803" pitchFamily="18" charset="0"/>
                        </a:rPr>
                        <a:t>64.1</a:t>
                      </a:r>
                      <a:endParaRPr lang="en-US" sz="1600" dirty="0">
                        <a:latin typeface="Garamond" panose="02020404030301010803" pitchFamily="18" charset="0"/>
                      </a:endParaRPr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Garamond" panose="02020404030301010803" pitchFamily="18" charset="0"/>
                        </a:rPr>
                        <a:t>60.4</a:t>
                      </a:r>
                      <a:endParaRPr lang="en-US" sz="1600" dirty="0">
                        <a:latin typeface="Garamond" panose="02020404030301010803" pitchFamily="18" charset="0"/>
                      </a:endParaRPr>
                    </a:p>
                  </a:txBody>
                  <a:tcPr marL="84406" marR="84406" anchor="ctr"/>
                </a:tc>
              </a:tr>
              <a:tr h="379502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Garamond" panose="02020404030301010803" pitchFamily="18" charset="0"/>
                        </a:rPr>
                        <a:t>Agriculture</a:t>
                      </a:r>
                      <a:endParaRPr lang="en-US" sz="1400" dirty="0">
                        <a:latin typeface="Garamond" panose="02020404030301010803" pitchFamily="18" charset="0"/>
                      </a:endParaRPr>
                    </a:p>
                  </a:txBody>
                  <a:tcPr marL="84406" marR="84406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Garamond" panose="02020404030301010803" pitchFamily="18" charset="0"/>
                        </a:rPr>
                        <a:t>56.1</a:t>
                      </a:r>
                      <a:endParaRPr lang="en-US" sz="1600" dirty="0">
                        <a:latin typeface="Garamond" panose="02020404030301010803" pitchFamily="18" charset="0"/>
                      </a:endParaRPr>
                    </a:p>
                  </a:txBody>
                  <a:tcPr marL="84406" marR="84406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Garamond" panose="02020404030301010803" pitchFamily="18" charset="0"/>
                        </a:rPr>
                        <a:t>50.5</a:t>
                      </a:r>
                      <a:endParaRPr lang="en-US" sz="1600" dirty="0">
                        <a:latin typeface="Garamond" panose="02020404030301010803" pitchFamily="18" charset="0"/>
                      </a:endParaRPr>
                    </a:p>
                  </a:txBody>
                  <a:tcPr marL="84406" marR="84406" anchor="ctr">
                    <a:solidFill>
                      <a:srgbClr val="FFC000"/>
                    </a:solidFill>
                  </a:tcPr>
                </a:tc>
              </a:tr>
              <a:tr h="379502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Garamond" panose="02020404030301010803" pitchFamily="18" charset="0"/>
                        </a:rPr>
                        <a:t>Commodity</a:t>
                      </a:r>
                      <a:endParaRPr lang="en-US" sz="1600" dirty="0">
                        <a:latin typeface="Garamond" panose="02020404030301010803" pitchFamily="18" charset="0"/>
                      </a:endParaRPr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Garamond" panose="02020404030301010803" pitchFamily="18" charset="0"/>
                        </a:rPr>
                        <a:t>57.6</a:t>
                      </a:r>
                      <a:endParaRPr lang="en-US" sz="1600" dirty="0">
                        <a:latin typeface="Garamond" panose="02020404030301010803" pitchFamily="18" charset="0"/>
                      </a:endParaRPr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Garamond" panose="02020404030301010803" pitchFamily="18" charset="0"/>
                        </a:rPr>
                        <a:t>48.3</a:t>
                      </a:r>
                      <a:endParaRPr lang="en-US" sz="1600" dirty="0">
                        <a:latin typeface="Garamond" panose="02020404030301010803" pitchFamily="18" charset="0"/>
                      </a:endParaRPr>
                    </a:p>
                  </a:txBody>
                  <a:tcPr marL="84406" marR="84406" anchor="ctr"/>
                </a:tc>
              </a:tr>
              <a:tr h="379502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Garamond" panose="02020404030301010803" pitchFamily="18" charset="0"/>
                        </a:rPr>
                        <a:t>Commercial</a:t>
                      </a:r>
                      <a:endParaRPr lang="en-US" sz="1600" dirty="0">
                        <a:latin typeface="Garamond" panose="02020404030301010803" pitchFamily="18" charset="0"/>
                      </a:endParaRPr>
                    </a:p>
                  </a:txBody>
                  <a:tcPr marL="84406" marR="84406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Garamond" panose="02020404030301010803" pitchFamily="18" charset="0"/>
                        </a:rPr>
                        <a:t>23.1</a:t>
                      </a:r>
                      <a:endParaRPr lang="en-US" sz="1600" dirty="0">
                        <a:latin typeface="Garamond" panose="02020404030301010803" pitchFamily="18" charset="0"/>
                      </a:endParaRPr>
                    </a:p>
                  </a:txBody>
                  <a:tcPr marL="84406" marR="84406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Garamond" panose="02020404030301010803" pitchFamily="18" charset="0"/>
                        </a:rPr>
                        <a:t>11.9</a:t>
                      </a:r>
                      <a:endParaRPr lang="en-US" sz="1600" dirty="0">
                        <a:latin typeface="Garamond" panose="02020404030301010803" pitchFamily="18" charset="0"/>
                      </a:endParaRPr>
                    </a:p>
                  </a:txBody>
                  <a:tcPr marL="84406" marR="84406" anchor="ctr">
                    <a:solidFill>
                      <a:srgbClr val="FFC000"/>
                    </a:solidFill>
                  </a:tcPr>
                </a:tc>
              </a:tr>
              <a:tr h="379502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Garamond" panose="02020404030301010803" pitchFamily="18" charset="0"/>
                        </a:rPr>
                        <a:t>Asset Recovery</a:t>
                      </a:r>
                      <a:endParaRPr lang="en-US" sz="1600" dirty="0">
                        <a:latin typeface="Garamond" panose="02020404030301010803" pitchFamily="18" charset="0"/>
                      </a:endParaRPr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Garamond" panose="02020404030301010803" pitchFamily="18" charset="0"/>
                        </a:rPr>
                        <a:t>39.9</a:t>
                      </a:r>
                      <a:endParaRPr lang="en-US" sz="1600" dirty="0">
                        <a:latin typeface="Garamond" panose="02020404030301010803" pitchFamily="18" charset="0"/>
                      </a:endParaRPr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Garamond" panose="02020404030301010803" pitchFamily="18" charset="0"/>
                        </a:rPr>
                        <a:t>40.7</a:t>
                      </a:r>
                      <a:endParaRPr lang="en-US" sz="1600" dirty="0">
                        <a:latin typeface="Garamond" panose="02020404030301010803" pitchFamily="18" charset="0"/>
                      </a:endParaRPr>
                    </a:p>
                  </a:txBody>
                  <a:tcPr marL="84406" marR="84406" anchor="ctr"/>
                </a:tc>
              </a:tr>
              <a:tr h="379502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Garamond" panose="02020404030301010803" pitchFamily="18" charset="0"/>
                        </a:rPr>
                        <a:t>SME</a:t>
                      </a:r>
                      <a:endParaRPr lang="en-US" sz="1600" dirty="0">
                        <a:latin typeface="Garamond" panose="02020404030301010803" pitchFamily="18" charset="0"/>
                      </a:endParaRPr>
                    </a:p>
                  </a:txBody>
                  <a:tcPr marL="84406" marR="84406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Garamond" panose="02020404030301010803" pitchFamily="18" charset="0"/>
                        </a:rPr>
                        <a:t>36.0</a:t>
                      </a:r>
                      <a:endParaRPr lang="en-US" sz="1600" dirty="0">
                        <a:latin typeface="Garamond" panose="02020404030301010803" pitchFamily="18" charset="0"/>
                      </a:endParaRPr>
                    </a:p>
                  </a:txBody>
                  <a:tcPr marL="84406" marR="84406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Garamond" panose="02020404030301010803" pitchFamily="18" charset="0"/>
                        </a:rPr>
                        <a:t>31.7</a:t>
                      </a:r>
                      <a:endParaRPr lang="en-US" sz="1600" dirty="0">
                        <a:latin typeface="Garamond" panose="02020404030301010803" pitchFamily="18" charset="0"/>
                      </a:endParaRPr>
                    </a:p>
                  </a:txBody>
                  <a:tcPr marL="84406" marR="84406" anchor="ctr">
                    <a:solidFill>
                      <a:srgbClr val="FFC000"/>
                    </a:solidFill>
                  </a:tcPr>
                </a:tc>
              </a:tr>
              <a:tr h="329139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Garamond" panose="02020404030301010803" pitchFamily="18" charset="0"/>
                        </a:rPr>
                        <a:t>PMYBL</a:t>
                      </a:r>
                      <a:endParaRPr lang="en-US" sz="1600" dirty="0">
                        <a:latin typeface="Garamond" panose="02020404030301010803" pitchFamily="18" charset="0"/>
                      </a:endParaRPr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Garamond" panose="02020404030301010803" pitchFamily="18" charset="0"/>
                        </a:rPr>
                        <a:t>3.1</a:t>
                      </a:r>
                      <a:endParaRPr lang="en-US" sz="1600" dirty="0">
                        <a:latin typeface="Garamond" panose="02020404030301010803" pitchFamily="18" charset="0"/>
                      </a:endParaRPr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Garamond" panose="02020404030301010803" pitchFamily="18" charset="0"/>
                        </a:rPr>
                        <a:t>6.3</a:t>
                      </a:r>
                      <a:endParaRPr lang="en-US" sz="1600" dirty="0">
                        <a:latin typeface="Garamond" panose="02020404030301010803" pitchFamily="18" charset="0"/>
                      </a:endParaRPr>
                    </a:p>
                  </a:txBody>
                  <a:tcPr marL="84406" marR="84406" anchor="ctr"/>
                </a:tc>
              </a:tr>
              <a:tr h="339347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Garamond" panose="02020404030301010803" pitchFamily="18" charset="0"/>
                        </a:rPr>
                        <a:t>Islamic</a:t>
                      </a:r>
                      <a:r>
                        <a:rPr lang="en-US" sz="1600" baseline="0" dirty="0" smtClean="0">
                          <a:latin typeface="Garamond" panose="02020404030301010803" pitchFamily="18" charset="0"/>
                        </a:rPr>
                        <a:t> </a:t>
                      </a:r>
                      <a:endParaRPr lang="en-US" sz="1600" dirty="0">
                        <a:latin typeface="Garamond" panose="02020404030301010803" pitchFamily="18" charset="0"/>
                      </a:endParaRPr>
                    </a:p>
                  </a:txBody>
                  <a:tcPr marL="84406" marR="84406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Garamond" panose="02020404030301010803" pitchFamily="18" charset="0"/>
                        </a:rPr>
                        <a:t>0.7</a:t>
                      </a:r>
                      <a:endParaRPr lang="en-US" sz="1600" dirty="0">
                        <a:latin typeface="Garamond" panose="02020404030301010803" pitchFamily="18" charset="0"/>
                      </a:endParaRPr>
                    </a:p>
                  </a:txBody>
                  <a:tcPr marL="84406" marR="84406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Garamond" panose="02020404030301010803" pitchFamily="18" charset="0"/>
                        </a:rPr>
                        <a:t>0.8</a:t>
                      </a:r>
                      <a:endParaRPr lang="en-US" sz="1600" dirty="0">
                        <a:latin typeface="Garamond" panose="02020404030301010803" pitchFamily="18" charset="0"/>
                      </a:endParaRPr>
                    </a:p>
                  </a:txBody>
                  <a:tcPr marL="84406" marR="84406" anchor="ctr">
                    <a:solidFill>
                      <a:srgbClr val="FFC000"/>
                    </a:solidFill>
                  </a:tcPr>
                </a:tc>
              </a:tr>
              <a:tr h="339347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Gross Advances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84406" marR="84406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728.1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84406" marR="84406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691.7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84406" marR="84406" anchor="ctr"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pic>
        <p:nvPicPr>
          <p:cNvPr id="25" name="Picture 14" descr="D:\Rehan\Presentation\Misc\NBP\2014\Senate standinc ommittee 11 July, 2014 - logs added\2nd logos\lOGOS\Advance salar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816" y="1298951"/>
            <a:ext cx="1118089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5" descr="D:\Rehan\Presentation\Misc\NBP\2014\Senate standinc ommittee 11 July, 2014 - logs added\2nd logos\lOGOS\GOLD CASH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493" y="1287839"/>
            <a:ext cx="1022838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001" y="2427877"/>
            <a:ext cx="1075592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477" y="2489789"/>
            <a:ext cx="1261697" cy="85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11" descr="D:\Rehan\Presentation\Misc\NBP\2014\Senate standinc ommittee 11 July, 2014 - logs added\internet pictures\Online fund transfer_final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169" y="3533214"/>
            <a:ext cx="1037492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062" y="3533214"/>
            <a:ext cx="1217617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32" descr="http://10.1.0.28/bancassurance/images/Standee-bancassurance.gif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632" y="4796048"/>
            <a:ext cx="2074985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Picture 33" descr="Foree Remittance Account"/>
          <p:cNvPicPr/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654"/>
          <a:stretch/>
        </p:blipFill>
        <p:spPr bwMode="auto">
          <a:xfrm>
            <a:off x="7948246" y="1411110"/>
            <a:ext cx="1079920" cy="9533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http://10.1.0.28/asaan/images/NBP-ASAAN-LEft-Details-Engl.jpg"/>
          <p:cNvPicPr/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7" r="14518" b="55220"/>
          <a:stretch/>
        </p:blipFill>
        <p:spPr bwMode="auto">
          <a:xfrm>
            <a:off x="7520966" y="4771022"/>
            <a:ext cx="1547446" cy="13204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2" descr="https://encrypted-tbn1.gstatic.com/images?q=tbn:ANd9GcTRSfOLcPYNvIgvLicmZFutHh0KM4qB1XtlgGZnFG0sFvqy3yD5AQ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220" y="2565776"/>
            <a:ext cx="1236193" cy="89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220" y="3724126"/>
            <a:ext cx="1236193" cy="86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Title 1"/>
          <p:cNvSpPr txBox="1">
            <a:spLocks/>
          </p:cNvSpPr>
          <p:nvPr/>
        </p:nvSpPr>
        <p:spPr>
          <a:xfrm>
            <a:off x="2124847" y="125104"/>
            <a:ext cx="7005711" cy="654359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2400" b="1">
                <a:solidFill>
                  <a:schemeClr val="bg1"/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  <a:lvl2pPr algn="ctr" eaLnBrk="0" hangingPunct="0">
              <a:defRPr sz="4400">
                <a:latin typeface="Calibri" pitchFamily="34" charset="0"/>
              </a:defRPr>
            </a:lvl2pPr>
            <a:lvl3pPr algn="ctr" eaLnBrk="0" hangingPunct="0">
              <a:defRPr sz="4400">
                <a:latin typeface="Calibri" pitchFamily="34" charset="0"/>
              </a:defRPr>
            </a:lvl3pPr>
            <a:lvl4pPr algn="ctr" eaLnBrk="0" hangingPunct="0">
              <a:defRPr sz="4400">
                <a:latin typeface="Calibri" pitchFamily="34" charset="0"/>
              </a:defRPr>
            </a:lvl4pPr>
            <a:lvl5pPr algn="ctr" eaLnBrk="0" hangingPunct="0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en-US" dirty="0"/>
              <a:t>Advances Portfolio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5638" y="6172201"/>
            <a:ext cx="59025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chemeClr val="tx2"/>
                </a:solidFill>
                <a:latin typeface="Garamond" panose="02020404030301010803" pitchFamily="18" charset="0"/>
              </a:rPr>
              <a:t>* </a:t>
            </a:r>
            <a:r>
              <a:rPr lang="en-US" sz="1200" b="1" i="1" dirty="0" smtClean="0">
                <a:solidFill>
                  <a:schemeClr val="tx2"/>
                </a:solidFill>
                <a:latin typeface="Garamond" panose="02020404030301010803" pitchFamily="18" charset="0"/>
              </a:rPr>
              <a:t>Retail loans include “Advance Salary”, “</a:t>
            </a:r>
            <a:r>
              <a:rPr lang="en-US" sz="1200" b="1" i="1" dirty="0" err="1" smtClean="0">
                <a:solidFill>
                  <a:schemeClr val="tx2"/>
                </a:solidFill>
                <a:latin typeface="Garamond" panose="02020404030301010803" pitchFamily="18" charset="0"/>
              </a:rPr>
              <a:t>Saibaan</a:t>
            </a:r>
            <a:r>
              <a:rPr lang="en-US" sz="1200" b="1" i="1" dirty="0" smtClean="0">
                <a:solidFill>
                  <a:schemeClr val="tx2"/>
                </a:solidFill>
                <a:latin typeface="Garamond" panose="02020404030301010803" pitchFamily="18" charset="0"/>
              </a:rPr>
              <a:t>” , “Gold Loans” &amp; “Staff Loans”.</a:t>
            </a:r>
            <a:endParaRPr lang="en-US" sz="1200" b="1" i="1" dirty="0">
              <a:solidFill>
                <a:schemeClr val="tx2"/>
              </a:solidFill>
              <a:latin typeface="Garamond" panose="02020404030301010803" pitchFamily="18" charset="0"/>
            </a:endParaRPr>
          </a:p>
        </p:txBody>
      </p:sp>
      <p:sp>
        <p:nvSpPr>
          <p:cNvPr id="38" name="Slide Number Placeholder 1"/>
          <p:cNvSpPr txBox="1">
            <a:spLocks/>
          </p:cNvSpPr>
          <p:nvPr/>
        </p:nvSpPr>
        <p:spPr>
          <a:xfrm>
            <a:off x="6799385" y="64928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72C8B612-2F35-45BD-8ED3-3B3990256626}" type="slidenum">
              <a:rPr lang="en-US" b="1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13</a:t>
            </a:fld>
            <a:endParaRPr lang="en-US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962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https://www.nbp.com.pk/LinkTables/images/01KisanDostFinal2013.gif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43608" y="-144463"/>
            <a:ext cx="1099038" cy="31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AutoShape 4" descr="https://www.nbp.com.pk/LinkTables/images/01KisanDostFinal2013.gif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84285" y="7937"/>
            <a:ext cx="1099038" cy="31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8" name="AutoShape 6" descr="https://www.nbp.com.pk/LinkTables/images/01KisanDostFinal2013.gif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424962" y="160337"/>
            <a:ext cx="1099038" cy="31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9" name="AutoShape 8" descr="Advance Salary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43608" y="-144463"/>
            <a:ext cx="1099038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0" name="AutoShape 10" descr="https://www.nbp.com.pk/LinkTables/images/NewNBPIslamicAitemad-2014.gif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65639" y="312737"/>
            <a:ext cx="1099038" cy="31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1" name="AutoShape 12" descr="https://www.nbp.com.pk/LinkTables/images/NewNBPIslamicAitemad-2014.gif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706316" y="465137"/>
            <a:ext cx="1099038" cy="31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3" name="AutoShape 20" descr="Advance Salary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84285" y="7938"/>
            <a:ext cx="1099038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5" name="AutoShape 22" descr="Advance Salary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424962" y="160338"/>
            <a:ext cx="1099038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7358121"/>
              </p:ext>
            </p:extLst>
          </p:nvPr>
        </p:nvGraphicFramePr>
        <p:xfrm>
          <a:off x="281355" y="1219200"/>
          <a:ext cx="4712678" cy="4724402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969362"/>
                <a:gridCol w="1370347"/>
                <a:gridCol w="1372969"/>
              </a:tblGrid>
              <a:tr h="728563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Garamond" panose="02020404030301010803" pitchFamily="18" charset="0"/>
                        </a:rPr>
                        <a:t>Products / Functions</a:t>
                      </a:r>
                      <a:endParaRPr lang="en-US" sz="1600" dirty="0">
                        <a:latin typeface="Garamond" panose="02020404030301010803" pitchFamily="18" charset="0"/>
                      </a:endParaRPr>
                    </a:p>
                  </a:txBody>
                  <a:tcPr marL="84406" marR="84406" anchor="ctr"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Garamond" panose="02020404030301010803" pitchFamily="18" charset="0"/>
                        </a:rPr>
                        <a:t>2014</a:t>
                      </a:r>
                    </a:p>
                    <a:p>
                      <a:pPr algn="ctr"/>
                      <a:r>
                        <a:rPr lang="en-US" sz="1600" dirty="0" smtClean="0">
                          <a:latin typeface="Garamond" panose="02020404030301010803" pitchFamily="18" charset="0"/>
                        </a:rPr>
                        <a:t>PKR Billion</a:t>
                      </a:r>
                      <a:endParaRPr lang="en-US" sz="1600" dirty="0">
                        <a:latin typeface="Garamond" panose="02020404030301010803" pitchFamily="18" charset="0"/>
                      </a:endParaRPr>
                    </a:p>
                  </a:txBody>
                  <a:tcPr marL="84406" marR="84406" anchor="ctr"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Garamond" panose="02020404030301010803" pitchFamily="18" charset="0"/>
                        </a:rPr>
                        <a:t>2015 </a:t>
                      </a:r>
                    </a:p>
                    <a:p>
                      <a:pPr algn="ctr"/>
                      <a:r>
                        <a:rPr lang="en-US" sz="1600" dirty="0" smtClean="0">
                          <a:latin typeface="Garamond" panose="02020404030301010803" pitchFamily="18" charset="0"/>
                        </a:rPr>
                        <a:t>PKR Billion</a:t>
                      </a:r>
                      <a:endParaRPr lang="en-US" sz="1600" dirty="0">
                        <a:latin typeface="Garamond" panose="02020404030301010803" pitchFamily="18" charset="0"/>
                      </a:endParaRPr>
                    </a:p>
                  </a:txBody>
                  <a:tcPr marL="84406" marR="84406" anchor="ctr">
                    <a:solidFill>
                      <a:srgbClr val="33CCFF"/>
                    </a:solidFill>
                  </a:tcPr>
                </a:tc>
              </a:tr>
              <a:tr h="471711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Garamond" panose="02020404030301010803" pitchFamily="18" charset="0"/>
                        </a:rPr>
                        <a:t>Current</a:t>
                      </a:r>
                      <a:endParaRPr lang="en-US" sz="1600" dirty="0">
                        <a:latin typeface="Garamond" panose="02020404030301010803" pitchFamily="18" charset="0"/>
                      </a:endParaRPr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Garamond" panose="02020404030301010803" pitchFamily="18" charset="0"/>
                        </a:rPr>
                        <a:t>344.0</a:t>
                      </a:r>
                      <a:endParaRPr lang="en-US" sz="1600" dirty="0">
                        <a:latin typeface="Garamond" panose="02020404030301010803" pitchFamily="18" charset="0"/>
                      </a:endParaRPr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Garamond" panose="02020404030301010803" pitchFamily="18" charset="0"/>
                        </a:rPr>
                        <a:t>388.6</a:t>
                      </a:r>
                      <a:endParaRPr lang="en-US" sz="1600" dirty="0">
                        <a:latin typeface="Garamond" panose="02020404030301010803" pitchFamily="18" charset="0"/>
                      </a:endParaRPr>
                    </a:p>
                  </a:txBody>
                  <a:tcPr marL="84406" marR="84406" anchor="ctr"/>
                </a:tc>
              </a:tr>
              <a:tr h="471711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Garamond" panose="02020404030301010803" pitchFamily="18" charset="0"/>
                        </a:rPr>
                        <a:t>PLS Saving</a:t>
                      </a:r>
                      <a:endParaRPr lang="en-US" sz="1600" dirty="0">
                        <a:latin typeface="Garamond" panose="02020404030301010803" pitchFamily="18" charset="0"/>
                      </a:endParaRPr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Garamond" panose="02020404030301010803" pitchFamily="18" charset="0"/>
                        </a:rPr>
                        <a:t>320.3</a:t>
                      </a:r>
                      <a:endParaRPr lang="en-US" sz="1600" dirty="0">
                        <a:latin typeface="Garamond" panose="02020404030301010803" pitchFamily="18" charset="0"/>
                      </a:endParaRPr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Garamond" panose="02020404030301010803" pitchFamily="18" charset="0"/>
                        </a:rPr>
                        <a:t>350.3</a:t>
                      </a:r>
                      <a:endParaRPr lang="en-US" sz="1600" dirty="0">
                        <a:latin typeface="Garamond" panose="02020404030301010803" pitchFamily="18" charset="0"/>
                      </a:endParaRPr>
                    </a:p>
                  </a:txBody>
                  <a:tcPr marL="84406" marR="84406" anchor="ctr"/>
                </a:tc>
              </a:tr>
              <a:tr h="471711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Garamond" panose="02020404030301010803" pitchFamily="18" charset="0"/>
                        </a:rPr>
                        <a:t>Term</a:t>
                      </a:r>
                      <a:r>
                        <a:rPr lang="en-US" sz="1600" baseline="0" dirty="0" smtClean="0">
                          <a:latin typeface="Garamond" panose="02020404030301010803" pitchFamily="18" charset="0"/>
                        </a:rPr>
                        <a:t> Deposits</a:t>
                      </a:r>
                      <a:endParaRPr lang="en-US" sz="1600" dirty="0">
                        <a:latin typeface="Garamond" panose="02020404030301010803" pitchFamily="18" charset="0"/>
                      </a:endParaRPr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Garamond" panose="02020404030301010803" pitchFamily="18" charset="0"/>
                        </a:rPr>
                        <a:t>222.8</a:t>
                      </a:r>
                      <a:endParaRPr lang="en-US" sz="1600" dirty="0">
                        <a:latin typeface="Garamond" panose="02020404030301010803" pitchFamily="18" charset="0"/>
                      </a:endParaRPr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Garamond" panose="02020404030301010803" pitchFamily="18" charset="0"/>
                        </a:rPr>
                        <a:t>275.9</a:t>
                      </a:r>
                      <a:endParaRPr lang="en-US" sz="1600" dirty="0">
                        <a:latin typeface="Garamond" panose="02020404030301010803" pitchFamily="18" charset="0"/>
                      </a:endParaRPr>
                    </a:p>
                  </a:txBody>
                  <a:tcPr marL="84406" marR="84406" anchor="ctr"/>
                </a:tc>
              </a:tr>
              <a:tr h="471711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Garamond" panose="02020404030301010803" pitchFamily="18" charset="0"/>
                        </a:rPr>
                        <a:t>NIDA</a:t>
                      </a:r>
                      <a:endParaRPr lang="en-US" sz="1600" dirty="0">
                        <a:latin typeface="Garamond" panose="02020404030301010803" pitchFamily="18" charset="0"/>
                      </a:endParaRPr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Garamond" panose="02020404030301010803" pitchFamily="18" charset="0"/>
                        </a:rPr>
                        <a:t>146.4</a:t>
                      </a:r>
                      <a:endParaRPr lang="en-US" sz="1600" dirty="0">
                        <a:latin typeface="Garamond" panose="02020404030301010803" pitchFamily="18" charset="0"/>
                      </a:endParaRPr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Garamond" panose="02020404030301010803" pitchFamily="18" charset="0"/>
                        </a:rPr>
                        <a:t>169.7</a:t>
                      </a:r>
                      <a:endParaRPr lang="en-US" sz="1600" dirty="0">
                        <a:latin typeface="Garamond" panose="02020404030301010803" pitchFamily="18" charset="0"/>
                      </a:endParaRPr>
                    </a:p>
                  </a:txBody>
                  <a:tcPr marL="84406" marR="84406" anchor="ctr"/>
                </a:tc>
              </a:tr>
              <a:tr h="421799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Garamond" panose="02020404030301010803" pitchFamily="18" charset="0"/>
                        </a:rPr>
                        <a:t>FCY Deposits</a:t>
                      </a:r>
                      <a:endParaRPr lang="en-US" sz="1600" dirty="0">
                        <a:latin typeface="Garamond" panose="02020404030301010803" pitchFamily="18" charset="0"/>
                      </a:endParaRPr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Garamond" panose="02020404030301010803" pitchFamily="18" charset="0"/>
                        </a:rPr>
                        <a:t>91.3</a:t>
                      </a:r>
                      <a:endParaRPr lang="en-US" sz="1600" dirty="0">
                        <a:latin typeface="Garamond" panose="02020404030301010803" pitchFamily="18" charset="0"/>
                      </a:endParaRPr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Garamond" panose="02020404030301010803" pitchFamily="18" charset="0"/>
                        </a:rPr>
                        <a:t>74.9</a:t>
                      </a:r>
                      <a:endParaRPr lang="en-US" sz="1600" dirty="0">
                        <a:latin typeface="Garamond" panose="02020404030301010803" pitchFamily="18" charset="0"/>
                      </a:endParaRPr>
                    </a:p>
                  </a:txBody>
                  <a:tcPr marL="84406" marR="84406" anchor="ctr"/>
                </a:tc>
              </a:tr>
              <a:tr h="421799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Garamond" panose="02020404030301010803" pitchFamily="18" charset="0"/>
                        </a:rPr>
                        <a:t>Islamic Banking</a:t>
                      </a:r>
                      <a:endParaRPr lang="en-US" sz="1600" dirty="0">
                        <a:latin typeface="Garamond" panose="02020404030301010803" pitchFamily="18" charset="0"/>
                      </a:endParaRPr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Garamond" panose="02020404030301010803" pitchFamily="18" charset="0"/>
                        </a:rPr>
                        <a:t>2.5</a:t>
                      </a:r>
                      <a:endParaRPr lang="en-US" sz="1600" dirty="0">
                        <a:latin typeface="Garamond" panose="02020404030301010803" pitchFamily="18" charset="0"/>
                      </a:endParaRPr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Garamond" panose="02020404030301010803" pitchFamily="18" charset="0"/>
                        </a:rPr>
                        <a:t>12.7</a:t>
                      </a:r>
                      <a:endParaRPr lang="en-US" sz="1600" dirty="0">
                        <a:latin typeface="Garamond" panose="02020404030301010803" pitchFamily="18" charset="0"/>
                      </a:endParaRPr>
                    </a:p>
                  </a:txBody>
                  <a:tcPr marL="84406" marR="84406" anchor="ctr"/>
                </a:tc>
              </a:tr>
              <a:tr h="421799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Garamond" panose="02020404030301010803" pitchFamily="18" charset="0"/>
                        </a:rPr>
                        <a:t>Overseas</a:t>
                      </a:r>
                      <a:endParaRPr lang="en-US" sz="1600" dirty="0">
                        <a:latin typeface="Garamond" panose="02020404030301010803" pitchFamily="18" charset="0"/>
                      </a:endParaRPr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Garamond" panose="02020404030301010803" pitchFamily="18" charset="0"/>
                        </a:rPr>
                        <a:t>106.2</a:t>
                      </a:r>
                      <a:endParaRPr lang="en-US" sz="1600" dirty="0">
                        <a:latin typeface="Garamond" panose="02020404030301010803" pitchFamily="18" charset="0"/>
                      </a:endParaRPr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Garamond" panose="02020404030301010803" pitchFamily="18" charset="0"/>
                        </a:rPr>
                        <a:t>158.9</a:t>
                      </a:r>
                      <a:endParaRPr lang="en-US" sz="1600" dirty="0">
                        <a:latin typeface="Garamond" panose="02020404030301010803" pitchFamily="18" charset="0"/>
                      </a:endParaRPr>
                    </a:p>
                  </a:txBody>
                  <a:tcPr marL="84406" marR="84406" anchor="ctr"/>
                </a:tc>
              </a:tr>
              <a:tr h="421799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latin typeface="Garamond" panose="02020404030301010803" pitchFamily="18" charset="0"/>
                        </a:rPr>
                        <a:t>Total</a:t>
                      </a:r>
                      <a:r>
                        <a:rPr lang="en-US" sz="1600" b="1" baseline="0" dirty="0" smtClean="0">
                          <a:latin typeface="Garamond" panose="02020404030301010803" pitchFamily="18" charset="0"/>
                        </a:rPr>
                        <a:t> Deposits</a:t>
                      </a:r>
                      <a:endParaRPr lang="en-US" sz="1600" b="1" dirty="0">
                        <a:latin typeface="Garamond" panose="02020404030301010803" pitchFamily="18" charset="0"/>
                      </a:endParaRPr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latin typeface="Garamond" panose="02020404030301010803" pitchFamily="18" charset="0"/>
                        </a:rPr>
                        <a:t>1,233.5</a:t>
                      </a:r>
                      <a:endParaRPr lang="en-US" sz="1600" b="1" dirty="0">
                        <a:latin typeface="Garamond" panose="02020404030301010803" pitchFamily="18" charset="0"/>
                      </a:endParaRPr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latin typeface="Garamond" panose="02020404030301010803" pitchFamily="18" charset="0"/>
                        </a:rPr>
                        <a:t>1,431.0</a:t>
                      </a:r>
                      <a:endParaRPr lang="en-US" sz="1600" b="1" dirty="0">
                        <a:latin typeface="Garamond" panose="02020404030301010803" pitchFamily="18" charset="0"/>
                      </a:endParaRPr>
                    </a:p>
                  </a:txBody>
                  <a:tcPr marL="84406" marR="84406" anchor="ctr"/>
                </a:tc>
              </a:tr>
              <a:tr h="421799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latin typeface="Garamond" panose="02020404030301010803" pitchFamily="18" charset="0"/>
                        </a:rPr>
                        <a:t>CASA Ratio*</a:t>
                      </a:r>
                      <a:endParaRPr lang="en-US" sz="1600" b="1" dirty="0">
                        <a:latin typeface="Garamond" panose="02020404030301010803" pitchFamily="18" charset="0"/>
                      </a:endParaRPr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latin typeface="Garamond" panose="02020404030301010803" pitchFamily="18" charset="0"/>
                        </a:rPr>
                        <a:t>76.5%</a:t>
                      </a:r>
                      <a:endParaRPr lang="en-US" sz="1600" b="1" dirty="0">
                        <a:latin typeface="Garamond" panose="02020404030301010803" pitchFamily="18" charset="0"/>
                      </a:endParaRPr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latin typeface="Garamond" panose="02020404030301010803" pitchFamily="18" charset="0"/>
                        </a:rPr>
                        <a:t>76.8%</a:t>
                      </a:r>
                      <a:endParaRPr lang="en-US" sz="1600" b="1" dirty="0">
                        <a:latin typeface="Garamond" panose="02020404030301010803" pitchFamily="18" charset="0"/>
                      </a:endParaRPr>
                    </a:p>
                  </a:txBody>
                  <a:tcPr marL="84406" marR="84406" anchor="ctr"/>
                </a:tc>
              </a:tr>
            </a:tbl>
          </a:graphicData>
        </a:graphic>
      </p:graphicFrame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384" y="2489789"/>
            <a:ext cx="1261697" cy="85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11" descr="D:\Rehan\Presentation\Misc\NBP\2014\Senate standinc ommittee 11 July, 2014 - logs added\internet pictures\Online fund transfer_fina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121" y="2512333"/>
            <a:ext cx="1037492" cy="843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385" y="4953000"/>
            <a:ext cx="1688123" cy="1096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33" descr="Foree Remittance Account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654"/>
          <a:stretch/>
        </p:blipFill>
        <p:spPr bwMode="auto">
          <a:xfrm>
            <a:off x="7877908" y="1411110"/>
            <a:ext cx="1079920" cy="9533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http://10.1.0.28/asaan/images/NBP-ASAAN-LEft-Details-Engl.jpg"/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7" r="14518" b="55220"/>
          <a:stretch/>
        </p:blipFill>
        <p:spPr bwMode="auto">
          <a:xfrm>
            <a:off x="7056595" y="4953000"/>
            <a:ext cx="1876390" cy="10963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816" y="2489789"/>
            <a:ext cx="1236193" cy="86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Title 1"/>
          <p:cNvSpPr txBox="1">
            <a:spLocks/>
          </p:cNvSpPr>
          <p:nvPr/>
        </p:nvSpPr>
        <p:spPr>
          <a:xfrm>
            <a:off x="2124847" y="125104"/>
            <a:ext cx="6832981" cy="654359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eaLnBrk="0" hangingPunct="0">
              <a:defRPr sz="2400" b="1">
                <a:solidFill>
                  <a:schemeClr val="bg1"/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  <a:lvl2pPr algn="ctr" eaLnBrk="0" hangingPunct="0">
              <a:defRPr sz="4400">
                <a:latin typeface="Calibri" pitchFamily="34" charset="0"/>
              </a:defRPr>
            </a:lvl2pPr>
            <a:lvl3pPr algn="ctr" eaLnBrk="0" hangingPunct="0">
              <a:defRPr sz="4400">
                <a:latin typeface="Calibri" pitchFamily="34" charset="0"/>
              </a:defRPr>
            </a:lvl3pPr>
            <a:lvl4pPr algn="ctr" eaLnBrk="0" hangingPunct="0">
              <a:defRPr sz="4400">
                <a:latin typeface="Calibri" pitchFamily="34" charset="0"/>
              </a:defRPr>
            </a:lvl4pPr>
            <a:lvl5pPr algn="ctr" eaLnBrk="0" hangingPunct="0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en-US" dirty="0"/>
              <a:t>Deposits Portfolio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5038" y="6052256"/>
            <a:ext cx="6257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prstClr val="black"/>
                </a:solidFill>
                <a:latin typeface="Garamond" panose="02020404030301010803" pitchFamily="18" charset="0"/>
              </a:rPr>
              <a:t>* </a:t>
            </a:r>
            <a:r>
              <a:rPr lang="en-US" sz="1200" b="1" i="1" dirty="0" smtClean="0">
                <a:solidFill>
                  <a:prstClr val="black"/>
                </a:solidFill>
                <a:latin typeface="Garamond" panose="02020404030301010803" pitchFamily="18" charset="0"/>
              </a:rPr>
              <a:t>Domestic Branches</a:t>
            </a:r>
            <a:endParaRPr lang="en-US" sz="1200" b="1" i="1" dirty="0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  <p:sp>
        <p:nvSpPr>
          <p:cNvPr id="38" name="Slide Number Placeholder 1"/>
          <p:cNvSpPr txBox="1">
            <a:spLocks/>
          </p:cNvSpPr>
          <p:nvPr/>
        </p:nvSpPr>
        <p:spPr>
          <a:xfrm>
            <a:off x="6799385" y="64928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72C8B612-2F35-45BD-8ED3-3B3990256626}" type="slidenum">
              <a:rPr lang="en-US" b="1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14</a:t>
            </a:fld>
            <a:endParaRPr lang="en-US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9" name="Picture 9" descr="D:\Rehan\Presentation\Misc\NBP\2014\Senate standinc ommittee 11 July, 2014 - logs added\logo\NBP-Plus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724" y="1305873"/>
            <a:ext cx="105068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3" descr="D:\Rehan\Presentation\Misc\NBP\2014\Senate standinc ommittee 11 July, 2014 - logs added\2nd logos\lOGOS\PREMIUM SERVER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477" y="1421760"/>
            <a:ext cx="1189892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5570" name="Picture 1" descr="Description: http://10.1.0.28/MainPageImages/nbp_Choice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726" y="3429000"/>
            <a:ext cx="3654102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595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DB26C4-0E66-407D-8352-929D85AB1A63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2255102"/>
              </p:ext>
            </p:extLst>
          </p:nvPr>
        </p:nvGraphicFramePr>
        <p:xfrm>
          <a:off x="342900" y="1664732"/>
          <a:ext cx="43434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8330997"/>
              </p:ext>
            </p:extLst>
          </p:nvPr>
        </p:nvGraphicFramePr>
        <p:xfrm>
          <a:off x="4648200" y="1905000"/>
          <a:ext cx="42672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14400" y="12954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00B050"/>
                </a:solidFill>
                <a:latin typeface="Garamond" panose="02020404030301010803" pitchFamily="18" charset="0"/>
              </a:rPr>
              <a:t>Advances</a:t>
            </a:r>
            <a:endParaRPr lang="en-GB" b="1" u="sng" dirty="0">
              <a:solidFill>
                <a:srgbClr val="00B050"/>
              </a:solidFill>
              <a:latin typeface="Garamond" panose="020204040303010108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10503" y="12954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00B050"/>
                </a:solidFill>
                <a:latin typeface="Garamond" panose="02020404030301010803" pitchFamily="18" charset="0"/>
              </a:rPr>
              <a:t>Deposits</a:t>
            </a:r>
            <a:endParaRPr lang="en-GB" b="1" u="sng" dirty="0">
              <a:solidFill>
                <a:srgbClr val="00B050"/>
              </a:solidFill>
              <a:latin typeface="Garamond" panose="02020404030301010803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540724" y="1295400"/>
            <a:ext cx="44924" cy="4415767"/>
          </a:xfrm>
          <a:prstGeom prst="line">
            <a:avLst/>
          </a:prstGeom>
          <a:ln w="25400" cmpd="sng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 txBox="1">
            <a:spLocks/>
          </p:cNvSpPr>
          <p:nvPr/>
        </p:nvSpPr>
        <p:spPr>
          <a:xfrm>
            <a:off x="2438399" y="152400"/>
            <a:ext cx="6569123" cy="6999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eaLnBrk="0" hangingPunct="0">
              <a:defRPr sz="2400" b="1">
                <a:solidFill>
                  <a:schemeClr val="bg1"/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  <a:lvl2pPr algn="ctr" eaLnBrk="0" hangingPunct="0">
              <a:defRPr sz="4400">
                <a:latin typeface="Calibri" pitchFamily="34" charset="0"/>
              </a:defRPr>
            </a:lvl2pPr>
            <a:lvl3pPr algn="ctr" eaLnBrk="0" hangingPunct="0">
              <a:defRPr sz="4400">
                <a:latin typeface="Calibri" pitchFamily="34" charset="0"/>
              </a:defRPr>
            </a:lvl3pPr>
            <a:lvl4pPr algn="ctr" eaLnBrk="0" hangingPunct="0">
              <a:defRPr sz="4400">
                <a:latin typeface="Calibri" pitchFamily="34" charset="0"/>
              </a:defRPr>
            </a:lvl4pPr>
            <a:lvl5pPr algn="ctr" eaLnBrk="0" hangingPunct="0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en-US" dirty="0"/>
              <a:t>Advances &amp; Deposits: By Type</a:t>
            </a:r>
          </a:p>
        </p:txBody>
      </p:sp>
    </p:spTree>
    <p:extLst>
      <p:ext uri="{BB962C8B-B14F-4D97-AF65-F5344CB8AC3E}">
        <p14:creationId xmlns:p14="http://schemas.microsoft.com/office/powerpoint/2010/main" val="10137891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DB26C4-0E66-407D-8352-929D85AB1A63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6764277"/>
              </p:ext>
            </p:extLst>
          </p:nvPr>
        </p:nvGraphicFramePr>
        <p:xfrm>
          <a:off x="152400" y="990600"/>
          <a:ext cx="6019800" cy="5029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8713167"/>
              </p:ext>
            </p:extLst>
          </p:nvPr>
        </p:nvGraphicFramePr>
        <p:xfrm>
          <a:off x="6324600" y="1066800"/>
          <a:ext cx="2362199" cy="4800600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1143000"/>
                <a:gridCol w="1219199"/>
              </a:tblGrid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b="1" u="none" strike="noStrike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Category</a:t>
                      </a:r>
                      <a:endParaRPr lang="en-GB" sz="1500" b="1" i="0" u="none" strike="noStrike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Rs.</a:t>
                      </a:r>
                      <a:r>
                        <a:rPr lang="en-GB" sz="150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 million</a:t>
                      </a:r>
                      <a:r>
                        <a:rPr lang="en-GB" sz="15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                     </a:t>
                      </a:r>
                      <a:endParaRPr lang="en-GB" sz="1500" b="1" i="0" u="none" strike="noStrike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  <a:latin typeface="Garamond" panose="02020404030301010803" pitchFamily="18" charset="0"/>
                        </a:rPr>
                        <a:t> Individuals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Garamond" panose="02020404030301010803" pitchFamily="18" charset="0"/>
                        </a:rPr>
                        <a:t>                </a:t>
                      </a:r>
                      <a:r>
                        <a:rPr lang="en-GB" sz="1200" u="none" strike="noStrike" dirty="0" smtClean="0">
                          <a:effectLst/>
                          <a:latin typeface="Garamond" panose="02020404030301010803" pitchFamily="18" charset="0"/>
                        </a:rPr>
                        <a:t>127,275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  <a:latin typeface="Garamond" panose="02020404030301010803" pitchFamily="18" charset="0"/>
                        </a:rPr>
                        <a:t> Energy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Garamond" panose="02020404030301010803" pitchFamily="18" charset="0"/>
                        </a:rPr>
                        <a:t>                </a:t>
                      </a:r>
                      <a:r>
                        <a:rPr lang="en-GB" sz="1200" u="none" strike="noStrike" dirty="0" smtClean="0">
                          <a:effectLst/>
                          <a:latin typeface="Garamond" panose="02020404030301010803" pitchFamily="18" charset="0"/>
                        </a:rPr>
                        <a:t>125,086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smtClean="0">
                          <a:effectLst/>
                          <a:latin typeface="Garamond" panose="02020404030301010803" pitchFamily="18" charset="0"/>
                        </a:rPr>
                        <a:t>Transportation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Garamond" panose="02020404030301010803" pitchFamily="18" charset="0"/>
                        </a:rPr>
                        <a:t>                </a:t>
                      </a:r>
                      <a:r>
                        <a:rPr lang="en-GB" sz="1200" u="none" strike="noStrike" dirty="0" smtClean="0">
                          <a:effectLst/>
                          <a:latin typeface="Garamond" panose="02020404030301010803" pitchFamily="18" charset="0"/>
                        </a:rPr>
                        <a:t>   </a:t>
                      </a:r>
                      <a:r>
                        <a:rPr lang="en-GB" sz="1200" u="none" strike="noStrike" dirty="0">
                          <a:effectLst/>
                          <a:latin typeface="Garamond" panose="02020404030301010803" pitchFamily="18" charset="0"/>
                        </a:rPr>
                        <a:t>63,581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smtClean="0">
                          <a:effectLst/>
                          <a:latin typeface="Garamond" panose="02020404030301010803" pitchFamily="18" charset="0"/>
                        </a:rPr>
                        <a:t>Textile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Garamond" panose="02020404030301010803" pitchFamily="18" charset="0"/>
                        </a:rPr>
                        <a:t>                </a:t>
                      </a:r>
                      <a:r>
                        <a:rPr lang="en-GB" sz="1200" u="none" strike="noStrike" dirty="0" smtClean="0">
                          <a:effectLst/>
                          <a:latin typeface="Garamond" panose="02020404030301010803" pitchFamily="18" charset="0"/>
                        </a:rPr>
                        <a:t>   </a:t>
                      </a:r>
                      <a:r>
                        <a:rPr lang="en-GB" sz="1200" u="none" strike="noStrike" dirty="0">
                          <a:effectLst/>
                          <a:latin typeface="Garamond" panose="02020404030301010803" pitchFamily="18" charset="0"/>
                        </a:rPr>
                        <a:t>62,004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  <a:latin typeface="Garamond" panose="02020404030301010803" pitchFamily="18" charset="0"/>
                        </a:rPr>
                        <a:t> Metals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Garamond" panose="02020404030301010803" pitchFamily="18" charset="0"/>
                        </a:rPr>
                        <a:t>                </a:t>
                      </a:r>
                      <a:r>
                        <a:rPr lang="en-GB" sz="1200" u="none" strike="noStrike" dirty="0" smtClean="0">
                          <a:effectLst/>
                          <a:latin typeface="Garamond" panose="02020404030301010803" pitchFamily="18" charset="0"/>
                        </a:rPr>
                        <a:t>   </a:t>
                      </a:r>
                      <a:r>
                        <a:rPr lang="en-GB" sz="1200" u="none" strike="noStrike" dirty="0">
                          <a:effectLst/>
                          <a:latin typeface="Garamond" panose="02020404030301010803" pitchFamily="18" charset="0"/>
                        </a:rPr>
                        <a:t>55,645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  <a:latin typeface="Garamond" panose="02020404030301010803" pitchFamily="18" charset="0"/>
                        </a:rPr>
                        <a:t> Agriculture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Garamond" panose="02020404030301010803" pitchFamily="18" charset="0"/>
                        </a:rPr>
                        <a:t>                </a:t>
                      </a:r>
                      <a:r>
                        <a:rPr lang="en-GB" sz="1200" u="none" strike="noStrike" dirty="0" smtClean="0">
                          <a:effectLst/>
                          <a:latin typeface="Garamond" panose="02020404030301010803" pitchFamily="18" charset="0"/>
                        </a:rPr>
                        <a:t>   </a:t>
                      </a:r>
                      <a:r>
                        <a:rPr lang="en-GB" sz="1200" u="none" strike="noStrike" dirty="0">
                          <a:effectLst/>
                          <a:latin typeface="Garamond" panose="02020404030301010803" pitchFamily="18" charset="0"/>
                        </a:rPr>
                        <a:t>50,647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  <a:latin typeface="Garamond" panose="02020404030301010803" pitchFamily="18" charset="0"/>
                        </a:rPr>
                        <a:t> Commodity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Garamond" panose="02020404030301010803" pitchFamily="18" charset="0"/>
                        </a:rPr>
                        <a:t>                </a:t>
                      </a:r>
                      <a:r>
                        <a:rPr lang="en-GB" sz="1200" u="none" strike="noStrike" dirty="0" smtClean="0">
                          <a:effectLst/>
                          <a:latin typeface="Garamond" panose="02020404030301010803" pitchFamily="18" charset="0"/>
                        </a:rPr>
                        <a:t>   </a:t>
                      </a:r>
                      <a:r>
                        <a:rPr lang="en-GB" sz="1200" u="none" strike="noStrike" dirty="0">
                          <a:effectLst/>
                          <a:latin typeface="Garamond" panose="02020404030301010803" pitchFamily="18" charset="0"/>
                        </a:rPr>
                        <a:t>48,315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  <a:latin typeface="Garamond" panose="02020404030301010803" pitchFamily="18" charset="0"/>
                        </a:rPr>
                        <a:t> General Trade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Garamond" panose="02020404030301010803" pitchFamily="18" charset="0"/>
                        </a:rPr>
                        <a:t>                </a:t>
                      </a:r>
                      <a:r>
                        <a:rPr lang="en-GB" sz="1200" u="none" strike="noStrike" dirty="0" smtClean="0">
                          <a:effectLst/>
                          <a:latin typeface="Garamond" panose="02020404030301010803" pitchFamily="18" charset="0"/>
                        </a:rPr>
                        <a:t>   </a:t>
                      </a:r>
                      <a:r>
                        <a:rPr lang="en-GB" sz="1200" u="none" strike="noStrike" dirty="0">
                          <a:effectLst/>
                          <a:latin typeface="Garamond" panose="02020404030301010803" pitchFamily="18" charset="0"/>
                        </a:rPr>
                        <a:t>25,457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  <a:latin typeface="Garamond" panose="02020404030301010803" pitchFamily="18" charset="0"/>
                        </a:rPr>
                        <a:t> Sugar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Garamond" panose="02020404030301010803" pitchFamily="18" charset="0"/>
                        </a:rPr>
                        <a:t>                </a:t>
                      </a:r>
                      <a:r>
                        <a:rPr lang="en-GB" sz="1200" u="none" strike="noStrike" dirty="0" smtClean="0">
                          <a:effectLst/>
                          <a:latin typeface="Garamond" panose="02020404030301010803" pitchFamily="18" charset="0"/>
                        </a:rPr>
                        <a:t>   </a:t>
                      </a:r>
                      <a:r>
                        <a:rPr lang="en-GB" sz="1200" u="none" strike="noStrike" dirty="0">
                          <a:effectLst/>
                          <a:latin typeface="Garamond" panose="02020404030301010803" pitchFamily="18" charset="0"/>
                        </a:rPr>
                        <a:t>21,968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  <a:latin typeface="Garamond" panose="02020404030301010803" pitchFamily="18" charset="0"/>
                        </a:rPr>
                        <a:t> Fertilizer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Garamond" panose="02020404030301010803" pitchFamily="18" charset="0"/>
                        </a:rPr>
                        <a:t>                </a:t>
                      </a:r>
                      <a:r>
                        <a:rPr lang="en-GB" sz="1200" u="none" strike="noStrike" dirty="0" smtClean="0">
                          <a:effectLst/>
                          <a:latin typeface="Garamond" panose="02020404030301010803" pitchFamily="18" charset="0"/>
                        </a:rPr>
                        <a:t>   </a:t>
                      </a:r>
                      <a:r>
                        <a:rPr lang="en-GB" sz="1200" u="none" strike="noStrike" dirty="0">
                          <a:effectLst/>
                          <a:latin typeface="Garamond" panose="02020404030301010803" pitchFamily="18" charset="0"/>
                        </a:rPr>
                        <a:t>15,909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  <a:latin typeface="Garamond" panose="02020404030301010803" pitchFamily="18" charset="0"/>
                        </a:rPr>
                        <a:t> Rice processing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Garamond" panose="02020404030301010803" pitchFamily="18" charset="0"/>
                        </a:rPr>
                        <a:t>                </a:t>
                      </a:r>
                      <a:r>
                        <a:rPr lang="en-GB" sz="1200" u="none" strike="noStrike" dirty="0" smtClean="0">
                          <a:effectLst/>
                          <a:latin typeface="Garamond" panose="02020404030301010803" pitchFamily="18" charset="0"/>
                        </a:rPr>
                        <a:t>   </a:t>
                      </a:r>
                      <a:r>
                        <a:rPr lang="en-GB" sz="1200" u="none" strike="noStrike" dirty="0">
                          <a:effectLst/>
                          <a:latin typeface="Garamond" panose="02020404030301010803" pitchFamily="18" charset="0"/>
                        </a:rPr>
                        <a:t>13,818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  <a:latin typeface="Garamond" panose="02020404030301010803" pitchFamily="18" charset="0"/>
                        </a:rPr>
                        <a:t> Real Estate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Garamond" panose="02020404030301010803" pitchFamily="18" charset="0"/>
                        </a:rPr>
                        <a:t>                </a:t>
                      </a:r>
                      <a:r>
                        <a:rPr lang="en-GB" sz="1200" u="none" strike="noStrike" dirty="0" smtClean="0">
                          <a:effectLst/>
                          <a:latin typeface="Garamond" panose="02020404030301010803" pitchFamily="18" charset="0"/>
                        </a:rPr>
                        <a:t>     </a:t>
                      </a:r>
                      <a:r>
                        <a:rPr lang="en-GB" sz="1200" u="none" strike="noStrike" dirty="0">
                          <a:effectLst/>
                          <a:latin typeface="Garamond" panose="02020404030301010803" pitchFamily="18" charset="0"/>
                        </a:rPr>
                        <a:t>8,491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  <a:latin typeface="Garamond" panose="02020404030301010803" pitchFamily="18" charset="0"/>
                        </a:rPr>
                        <a:t> Others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Garamond" panose="02020404030301010803" pitchFamily="18" charset="0"/>
                        </a:rPr>
                        <a:t>                </a:t>
                      </a:r>
                      <a:r>
                        <a:rPr lang="en-GB" sz="1200" u="none" strike="noStrike" dirty="0" smtClean="0">
                          <a:effectLst/>
                          <a:latin typeface="Garamond" panose="02020404030301010803" pitchFamily="18" charset="0"/>
                        </a:rPr>
                        <a:t>   </a:t>
                      </a:r>
                      <a:r>
                        <a:rPr lang="en-GB" sz="1200" u="none" strike="noStrike" dirty="0">
                          <a:effectLst/>
                          <a:latin typeface="Garamond" panose="02020404030301010803" pitchFamily="18" charset="0"/>
                        </a:rPr>
                        <a:t>73,427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Total</a:t>
                      </a:r>
                      <a:endParaRPr lang="en-GB" sz="1500" b="1" i="0" u="none" strike="noStrike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1" u="none" strike="noStrike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           </a:t>
                      </a:r>
                      <a:r>
                        <a:rPr lang="en-GB" sz="150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en-GB" sz="15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691,622 </a:t>
                      </a:r>
                      <a:endParaRPr lang="en-GB" sz="1500" b="1" i="0" u="none" strike="noStrike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2438399" y="152400"/>
            <a:ext cx="6569123" cy="6999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eaLnBrk="0" hangingPunct="0">
              <a:defRPr sz="2400" b="1">
                <a:solidFill>
                  <a:schemeClr val="bg1"/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  <a:lvl2pPr algn="ctr" eaLnBrk="0" hangingPunct="0">
              <a:defRPr sz="4400">
                <a:latin typeface="Calibri" pitchFamily="34" charset="0"/>
              </a:defRPr>
            </a:lvl2pPr>
            <a:lvl3pPr algn="ctr" eaLnBrk="0" hangingPunct="0">
              <a:defRPr sz="4400">
                <a:latin typeface="Calibri" pitchFamily="34" charset="0"/>
              </a:defRPr>
            </a:lvl3pPr>
            <a:lvl4pPr algn="ctr" eaLnBrk="0" hangingPunct="0">
              <a:defRPr sz="4400">
                <a:latin typeface="Calibri" pitchFamily="34" charset="0"/>
              </a:defRPr>
            </a:lvl4pPr>
            <a:lvl5pPr algn="ctr" eaLnBrk="0" hangingPunct="0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en-US" dirty="0"/>
              <a:t>Advances – Sectoral Concentration</a:t>
            </a:r>
          </a:p>
        </p:txBody>
      </p:sp>
    </p:spTree>
    <p:extLst>
      <p:ext uri="{BB962C8B-B14F-4D97-AF65-F5344CB8AC3E}">
        <p14:creationId xmlns:p14="http://schemas.microsoft.com/office/powerpoint/2010/main" val="243410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4323738"/>
              </p:ext>
            </p:extLst>
          </p:nvPr>
        </p:nvGraphicFramePr>
        <p:xfrm>
          <a:off x="5943600" y="1219205"/>
          <a:ext cx="2286000" cy="4800600"/>
        </p:xfrm>
        <a:graphic>
          <a:graphicData uri="http://schemas.openxmlformats.org/drawingml/2006/table">
            <a:tbl>
              <a:tblPr>
                <a:tableStyleId>{EB344D84-9AFB-497E-A393-DC336BA19D2E}</a:tableStyleId>
              </a:tblPr>
              <a:tblGrid>
                <a:gridCol w="1329383"/>
                <a:gridCol w="956617"/>
              </a:tblGrid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b="1" u="none" strike="noStrike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Category</a:t>
                      </a:r>
                      <a:endParaRPr lang="en-GB" sz="1500" b="1" i="0" u="none" strike="noStrike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b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Rs. million</a:t>
                      </a:r>
                      <a:endParaRPr lang="en-GB" sz="1500" b="1" i="0" u="none" strike="noStrike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b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  <a:latin typeface="Garamond" panose="02020404030301010803" pitchFamily="18" charset="0"/>
                        </a:rPr>
                        <a:t> Textile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b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Garamond" panose="02020404030301010803" pitchFamily="18" charset="0"/>
                        </a:rPr>
                        <a:t>        31,824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b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  <a:latin typeface="Garamond" panose="02020404030301010803" pitchFamily="18" charset="0"/>
                        </a:rPr>
                        <a:t> Metals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Garamond" panose="02020404030301010803" pitchFamily="18" charset="0"/>
                        </a:rPr>
                        <a:t>        18,319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b"/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  <a:latin typeface="Garamond" panose="02020404030301010803" pitchFamily="18" charset="0"/>
                        </a:rPr>
                        <a:t> General Trade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Garamond" panose="02020404030301010803" pitchFamily="18" charset="0"/>
                        </a:rPr>
                        <a:t>        10,420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b"/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  <a:latin typeface="Garamond" panose="02020404030301010803" pitchFamily="18" charset="0"/>
                        </a:rPr>
                        <a:t> Individuals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Garamond" panose="02020404030301010803" pitchFamily="18" charset="0"/>
                        </a:rPr>
                        <a:t>          6,751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b"/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  <a:latin typeface="Garamond" panose="02020404030301010803" pitchFamily="18" charset="0"/>
                        </a:rPr>
                        <a:t> Energy 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Garamond" panose="02020404030301010803" pitchFamily="18" charset="0"/>
                        </a:rPr>
                        <a:t>          6,511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b"/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  <a:latin typeface="Garamond" panose="02020404030301010803" pitchFamily="18" charset="0"/>
                        </a:rPr>
                        <a:t> Agriculture 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Garamond" panose="02020404030301010803" pitchFamily="18" charset="0"/>
                        </a:rPr>
                        <a:t>          5,286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b"/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  <a:latin typeface="Garamond" panose="02020404030301010803" pitchFamily="18" charset="0"/>
                        </a:rPr>
                        <a:t> Hotel &amp; Services 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Garamond" panose="02020404030301010803" pitchFamily="18" charset="0"/>
                        </a:rPr>
                        <a:t>          4,264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b"/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  <a:latin typeface="Garamond" panose="02020404030301010803" pitchFamily="18" charset="0"/>
                        </a:rPr>
                        <a:t> Chemical &amp; Pharma 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Garamond" panose="02020404030301010803" pitchFamily="18" charset="0"/>
                        </a:rPr>
                        <a:t>          4,175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b"/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  <a:latin typeface="Garamond" panose="02020404030301010803" pitchFamily="18" charset="0"/>
                        </a:rPr>
                        <a:t> Sugar 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Garamond" panose="02020404030301010803" pitchFamily="18" charset="0"/>
                        </a:rPr>
                        <a:t>          4,064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b"/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  <a:latin typeface="Garamond" panose="02020404030301010803" pitchFamily="18" charset="0"/>
                        </a:rPr>
                        <a:t> Electronics 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Garamond" panose="02020404030301010803" pitchFamily="18" charset="0"/>
                        </a:rPr>
                        <a:t>          4,011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b"/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  <a:latin typeface="Garamond" panose="02020404030301010803" pitchFamily="18" charset="0"/>
                        </a:rPr>
                        <a:t> Trans / Karobar 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Garamond" panose="02020404030301010803" pitchFamily="18" charset="0"/>
                        </a:rPr>
                        <a:t>          3,986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b"/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  <a:latin typeface="Garamond" panose="02020404030301010803" pitchFamily="18" charset="0"/>
                        </a:rPr>
                        <a:t> Rice Proc. 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Garamond" panose="02020404030301010803" pitchFamily="18" charset="0"/>
                        </a:rPr>
                        <a:t>          3,510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b"/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  <a:latin typeface="Garamond" panose="02020404030301010803" pitchFamily="18" charset="0"/>
                        </a:rPr>
                        <a:t> Others 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b"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Garamond" panose="02020404030301010803" pitchFamily="18" charset="0"/>
                        </a:rPr>
                        <a:t>        24,229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b"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Total  </a:t>
                      </a:r>
                      <a:endParaRPr lang="en-GB" sz="1500" b="1" i="0" u="none" strike="noStrike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b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      127,350 </a:t>
                      </a:r>
                      <a:endParaRPr lang="en-GB" sz="1500" b="1" i="0" u="none" strike="noStrike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b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DB26C4-0E66-407D-8352-929D85AB1A63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7591534"/>
              </p:ext>
            </p:extLst>
          </p:nvPr>
        </p:nvGraphicFramePr>
        <p:xfrm>
          <a:off x="533400" y="1143000"/>
          <a:ext cx="50292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2438399" y="152400"/>
            <a:ext cx="6569123" cy="6999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eaLnBrk="0" hangingPunct="0">
              <a:defRPr sz="2400" b="1">
                <a:solidFill>
                  <a:schemeClr val="bg1"/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  <a:lvl2pPr algn="ctr" eaLnBrk="0" hangingPunct="0">
              <a:defRPr sz="4400">
                <a:latin typeface="Calibri" pitchFamily="34" charset="0"/>
              </a:defRPr>
            </a:lvl2pPr>
            <a:lvl3pPr algn="ctr" eaLnBrk="0" hangingPunct="0">
              <a:defRPr sz="4400">
                <a:latin typeface="Calibri" pitchFamily="34" charset="0"/>
              </a:defRPr>
            </a:lvl3pPr>
            <a:lvl4pPr algn="ctr" eaLnBrk="0" hangingPunct="0">
              <a:defRPr sz="4400">
                <a:latin typeface="Calibri" pitchFamily="34" charset="0"/>
              </a:defRPr>
            </a:lvl4pPr>
            <a:lvl5pPr algn="ctr" eaLnBrk="0" hangingPunct="0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en-US" dirty="0" err="1"/>
              <a:t>NPL</a:t>
            </a:r>
            <a:r>
              <a:rPr lang="en-US" dirty="0"/>
              <a:t> – Sectoral Concentration</a:t>
            </a:r>
          </a:p>
        </p:txBody>
      </p:sp>
    </p:spTree>
    <p:extLst>
      <p:ext uri="{BB962C8B-B14F-4D97-AF65-F5344CB8AC3E}">
        <p14:creationId xmlns:p14="http://schemas.microsoft.com/office/powerpoint/2010/main" val="262374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DB26C4-0E66-407D-8352-929D85AB1A63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5531642"/>
              </p:ext>
            </p:extLst>
          </p:nvPr>
        </p:nvGraphicFramePr>
        <p:xfrm>
          <a:off x="6553200" y="1066800"/>
          <a:ext cx="2209800" cy="4800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47323"/>
                <a:gridCol w="962477"/>
              </a:tblGrid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b="1" u="none" strike="noStrike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Category</a:t>
                      </a:r>
                      <a:endParaRPr lang="en-GB" sz="1500" b="1" i="0" u="none" strike="noStrike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Rs. million</a:t>
                      </a:r>
                      <a:endParaRPr lang="en-GB" sz="1500" b="1" i="0" u="none" strike="noStrike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  <a:latin typeface="Garamond" panose="02020404030301010803" pitchFamily="18" charset="0"/>
                        </a:rPr>
                        <a:t> Individuals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 smtClean="0">
                          <a:effectLst/>
                          <a:latin typeface="Garamond" panose="02020404030301010803" pitchFamily="18" charset="0"/>
                        </a:rPr>
                        <a:t>491,575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  <a:latin typeface="Garamond" panose="02020404030301010803" pitchFamily="18" charset="0"/>
                        </a:rPr>
                        <a:t> Metals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 smtClean="0"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en-GB" sz="1200" u="none" strike="noStrike" dirty="0">
                          <a:effectLst/>
                          <a:latin typeface="Garamond" panose="02020404030301010803" pitchFamily="18" charset="0"/>
                        </a:rPr>
                        <a:t>3,610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  <a:latin typeface="Garamond" panose="02020404030301010803" pitchFamily="18" charset="0"/>
                        </a:rPr>
                        <a:t> Hotel &amp; Services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 smtClean="0">
                          <a:effectLst/>
                          <a:latin typeface="Garamond" panose="02020404030301010803" pitchFamily="18" charset="0"/>
                        </a:rPr>
                        <a:t>165,700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  <a:latin typeface="Garamond" panose="02020404030301010803" pitchFamily="18" charset="0"/>
                        </a:rPr>
                        <a:t> Energy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 smtClean="0">
                          <a:effectLst/>
                          <a:latin typeface="Garamond" panose="02020404030301010803" pitchFamily="18" charset="0"/>
                        </a:rPr>
                        <a:t>100,788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  <a:latin typeface="Garamond" panose="02020404030301010803" pitchFamily="18" charset="0"/>
                        </a:rPr>
                        <a:t> Auto &amp; Trans.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 smtClean="0">
                          <a:effectLst/>
                          <a:latin typeface="Garamond" panose="02020404030301010803" pitchFamily="18" charset="0"/>
                        </a:rPr>
                        <a:t>5,135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  <a:latin typeface="Garamond" panose="02020404030301010803" pitchFamily="18" charset="0"/>
                        </a:rPr>
                        <a:t> General Trader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 smtClean="0">
                          <a:effectLst/>
                          <a:latin typeface="Garamond" panose="02020404030301010803" pitchFamily="18" charset="0"/>
                        </a:rPr>
                        <a:t>42,357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  <a:latin typeface="Garamond" panose="02020404030301010803" pitchFamily="18" charset="0"/>
                        </a:rPr>
                        <a:t> Agriculture 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 smtClean="0">
                          <a:effectLst/>
                          <a:latin typeface="Garamond" panose="02020404030301010803" pitchFamily="18" charset="0"/>
                        </a:rPr>
                        <a:t>33,524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  <a:latin typeface="Garamond" panose="02020404030301010803" pitchFamily="18" charset="0"/>
                        </a:rPr>
                        <a:t> Real Estate 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 smtClean="0">
                          <a:effectLst/>
                          <a:latin typeface="Garamond" panose="02020404030301010803" pitchFamily="18" charset="0"/>
                        </a:rPr>
                        <a:t>6,600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  <a:latin typeface="Garamond" panose="02020404030301010803" pitchFamily="18" charset="0"/>
                        </a:rPr>
                        <a:t> Financial 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 smtClean="0">
                          <a:effectLst/>
                          <a:latin typeface="Garamond" panose="02020404030301010803" pitchFamily="18" charset="0"/>
                        </a:rPr>
                        <a:t>204,617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  <a:latin typeface="Garamond" panose="02020404030301010803" pitchFamily="18" charset="0"/>
                        </a:rPr>
                        <a:t> Telecom 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 smtClean="0">
                          <a:effectLst/>
                          <a:latin typeface="Garamond" panose="02020404030301010803" pitchFamily="18" charset="0"/>
                        </a:rPr>
                        <a:t>71,610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  <a:latin typeface="Garamond" panose="02020404030301010803" pitchFamily="18" charset="0"/>
                        </a:rPr>
                        <a:t> Textile 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 smtClean="0">
                          <a:effectLst/>
                          <a:latin typeface="Garamond" panose="02020404030301010803" pitchFamily="18" charset="0"/>
                        </a:rPr>
                        <a:t>3,339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  <a:latin typeface="Garamond" panose="02020404030301010803" pitchFamily="18" charset="0"/>
                        </a:rPr>
                        <a:t> Fertilizer 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 smtClean="0">
                          <a:effectLst/>
                          <a:latin typeface="Garamond" panose="02020404030301010803" pitchFamily="18" charset="0"/>
                        </a:rPr>
                        <a:t>2,666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  <a:latin typeface="Garamond" panose="02020404030301010803" pitchFamily="18" charset="0"/>
                        </a:rPr>
                        <a:t> Others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ctr"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 smtClean="0">
                          <a:effectLst/>
                          <a:latin typeface="Garamond" panose="02020404030301010803" pitchFamily="18" charset="0"/>
                        </a:rPr>
                        <a:t>299,517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ctr"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Total </a:t>
                      </a:r>
                      <a:endParaRPr lang="en-GB" sz="1500" b="1" i="0" u="none" strike="noStrike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1,431,037 </a:t>
                      </a:r>
                      <a:endParaRPr lang="en-GB" sz="1500" b="1" i="0" u="none" strike="noStrike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9776712"/>
              </p:ext>
            </p:extLst>
          </p:nvPr>
        </p:nvGraphicFramePr>
        <p:xfrm>
          <a:off x="457200" y="1066800"/>
          <a:ext cx="526576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2438399" y="152400"/>
            <a:ext cx="6569123" cy="6999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eaLnBrk="0" hangingPunct="0">
              <a:defRPr sz="2400" b="1">
                <a:solidFill>
                  <a:schemeClr val="bg1"/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  <a:lvl2pPr algn="ctr" eaLnBrk="0" hangingPunct="0">
              <a:defRPr sz="4400">
                <a:latin typeface="Calibri" pitchFamily="34" charset="0"/>
              </a:defRPr>
            </a:lvl2pPr>
            <a:lvl3pPr algn="ctr" eaLnBrk="0" hangingPunct="0">
              <a:defRPr sz="4400">
                <a:latin typeface="Calibri" pitchFamily="34" charset="0"/>
              </a:defRPr>
            </a:lvl3pPr>
            <a:lvl4pPr algn="ctr" eaLnBrk="0" hangingPunct="0">
              <a:defRPr sz="4400">
                <a:latin typeface="Calibri" pitchFamily="34" charset="0"/>
              </a:defRPr>
            </a:lvl4pPr>
            <a:lvl5pPr algn="ctr" eaLnBrk="0" hangingPunct="0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en-US" dirty="0"/>
              <a:t>Deposits – Sectoral Concentration</a:t>
            </a:r>
          </a:p>
        </p:txBody>
      </p:sp>
    </p:spTree>
    <p:extLst>
      <p:ext uri="{BB962C8B-B14F-4D97-AF65-F5344CB8AC3E}">
        <p14:creationId xmlns:p14="http://schemas.microsoft.com/office/powerpoint/2010/main" val="116392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Multidocument 7"/>
          <p:cNvSpPr/>
          <p:nvPr/>
        </p:nvSpPr>
        <p:spPr>
          <a:xfrm>
            <a:off x="533400" y="1303361"/>
            <a:ext cx="2514600" cy="1981200"/>
          </a:xfrm>
          <a:prstGeom prst="flowChartMultidocument">
            <a:avLst/>
          </a:prstGeom>
          <a:solidFill>
            <a:srgbClr val="00B050"/>
          </a:solidFill>
          <a:ln>
            <a:solidFill>
              <a:srgbClr val="FFC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Garamond" panose="02020404030301010803" pitchFamily="18" charset="0"/>
              </a:rPr>
              <a:t>Assets</a:t>
            </a:r>
          </a:p>
          <a:p>
            <a:pPr algn="ctr"/>
            <a:r>
              <a:rPr lang="en-US" sz="2500" dirty="0" smtClean="0">
                <a:latin typeface="Garamond" panose="02020404030301010803" pitchFamily="18" charset="0"/>
              </a:rPr>
              <a:t>Rs. 1,706 </a:t>
            </a:r>
            <a:r>
              <a:rPr lang="en-US" sz="2500" dirty="0" err="1" smtClean="0">
                <a:latin typeface="Garamond" panose="02020404030301010803" pitchFamily="18" charset="0"/>
              </a:rPr>
              <a:t>bn</a:t>
            </a:r>
            <a:endParaRPr lang="en-US" sz="2500" dirty="0" smtClean="0">
              <a:latin typeface="Garamond" panose="02020404030301010803" pitchFamily="18" charset="0"/>
            </a:endParaRPr>
          </a:p>
          <a:p>
            <a:pPr algn="ctr"/>
            <a:endParaRPr lang="en-GB" sz="2500" dirty="0">
              <a:latin typeface="Garamond" panose="02020404030301010803" pitchFamily="18" charset="0"/>
            </a:endParaRPr>
          </a:p>
        </p:txBody>
      </p:sp>
      <p:sp>
        <p:nvSpPr>
          <p:cNvPr id="9" name="Flowchart: Multidocument 8"/>
          <p:cNvSpPr/>
          <p:nvPr/>
        </p:nvSpPr>
        <p:spPr>
          <a:xfrm>
            <a:off x="5029200" y="3962400"/>
            <a:ext cx="2514600" cy="1981200"/>
          </a:xfrm>
          <a:prstGeom prst="flowChartMultidocument">
            <a:avLst/>
          </a:prstGeom>
          <a:solidFill>
            <a:srgbClr val="00B050"/>
          </a:solidFill>
          <a:ln>
            <a:solidFill>
              <a:srgbClr val="FFC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Garamond" panose="02020404030301010803" pitchFamily="18" charset="0"/>
              </a:rPr>
              <a:t>Capital Adequacy</a:t>
            </a:r>
          </a:p>
          <a:p>
            <a:pPr algn="ctr"/>
            <a:r>
              <a:rPr lang="en-US" sz="2500" dirty="0" smtClean="0">
                <a:latin typeface="Garamond" panose="02020404030301010803" pitchFamily="18" charset="0"/>
              </a:rPr>
              <a:t>17.6%</a:t>
            </a:r>
          </a:p>
        </p:txBody>
      </p:sp>
      <p:sp>
        <p:nvSpPr>
          <p:cNvPr id="10" name="Flowchart: Multidocument 9"/>
          <p:cNvSpPr/>
          <p:nvPr/>
        </p:nvSpPr>
        <p:spPr>
          <a:xfrm>
            <a:off x="533400" y="3962400"/>
            <a:ext cx="2514600" cy="1981200"/>
          </a:xfrm>
          <a:prstGeom prst="flowChartMultidocument">
            <a:avLst/>
          </a:prstGeom>
          <a:solidFill>
            <a:srgbClr val="00B050"/>
          </a:solidFill>
          <a:ln>
            <a:solidFill>
              <a:srgbClr val="FFC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Garamond" panose="02020404030301010803" pitchFamily="18" charset="0"/>
              </a:rPr>
              <a:t>Advances &amp; Investments*</a:t>
            </a:r>
          </a:p>
          <a:p>
            <a:pPr algn="ctr"/>
            <a:r>
              <a:rPr lang="en-US" sz="2500" dirty="0" smtClean="0">
                <a:latin typeface="Garamond" panose="02020404030301010803" pitchFamily="18" charset="0"/>
              </a:rPr>
              <a:t>Rs. 1,537 </a:t>
            </a:r>
            <a:r>
              <a:rPr lang="en-US" sz="2500" dirty="0" err="1" smtClean="0">
                <a:latin typeface="Garamond" panose="02020404030301010803" pitchFamily="18" charset="0"/>
              </a:rPr>
              <a:t>bn</a:t>
            </a:r>
            <a:endParaRPr lang="en-US" sz="2500" dirty="0" smtClean="0">
              <a:latin typeface="Garamond" panose="02020404030301010803" pitchFamily="18" charset="0"/>
            </a:endParaRPr>
          </a:p>
          <a:p>
            <a:r>
              <a:rPr lang="en-US" sz="1200" i="1" dirty="0" smtClean="0">
                <a:latin typeface="Garamond" panose="02020404030301010803" pitchFamily="18" charset="0"/>
              </a:rPr>
              <a:t>*Gross</a:t>
            </a:r>
            <a:r>
              <a:rPr lang="en-US" sz="2500" dirty="0" smtClean="0">
                <a:latin typeface="Garamond" panose="02020404030301010803" pitchFamily="18" charset="0"/>
              </a:rPr>
              <a:t> </a:t>
            </a:r>
            <a:endParaRPr lang="en-US" sz="2500" dirty="0">
              <a:latin typeface="Garamond" panose="02020404030301010803" pitchFamily="18" charset="0"/>
            </a:endParaRPr>
          </a:p>
        </p:txBody>
      </p:sp>
      <p:sp>
        <p:nvSpPr>
          <p:cNvPr id="11" name="Flowchart: Multidocument 10"/>
          <p:cNvSpPr/>
          <p:nvPr/>
        </p:nvSpPr>
        <p:spPr>
          <a:xfrm>
            <a:off x="5029200" y="1295400"/>
            <a:ext cx="2514600" cy="1981200"/>
          </a:xfrm>
          <a:prstGeom prst="flowChartMultidocument">
            <a:avLst/>
          </a:prstGeom>
          <a:solidFill>
            <a:srgbClr val="00B050"/>
          </a:solidFill>
          <a:ln>
            <a:solidFill>
              <a:srgbClr val="FFC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Garamond" panose="02020404030301010803" pitchFamily="18" charset="0"/>
              </a:rPr>
              <a:t>Deposits</a:t>
            </a:r>
          </a:p>
          <a:p>
            <a:pPr algn="ctr"/>
            <a:r>
              <a:rPr lang="en-US" sz="2500" dirty="0" smtClean="0">
                <a:latin typeface="Garamond" panose="02020404030301010803" pitchFamily="18" charset="0"/>
              </a:rPr>
              <a:t>Rs. 1,431 </a:t>
            </a:r>
            <a:r>
              <a:rPr lang="en-US" sz="2500" dirty="0" err="1" smtClean="0">
                <a:latin typeface="Garamond" panose="02020404030301010803" pitchFamily="18" charset="0"/>
              </a:rPr>
              <a:t>bn</a:t>
            </a:r>
            <a:endParaRPr lang="en-US" sz="2500" dirty="0">
              <a:latin typeface="Garamond" panose="02020404030301010803" pitchFamily="18" charset="0"/>
            </a:endParaRPr>
          </a:p>
        </p:txBody>
      </p:sp>
      <p:sp>
        <p:nvSpPr>
          <p:cNvPr id="16" name="Up Arrow 15"/>
          <p:cNvSpPr/>
          <p:nvPr/>
        </p:nvSpPr>
        <p:spPr>
          <a:xfrm>
            <a:off x="3200400" y="3968086"/>
            <a:ext cx="1371600" cy="1524000"/>
          </a:xfrm>
          <a:prstGeom prst="upArrow">
            <a:avLst>
              <a:gd name="adj1" fmla="val 50000"/>
              <a:gd name="adj2" fmla="val 28507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18%</a:t>
            </a:r>
            <a:endParaRPr lang="en-GB" sz="2000" b="1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18" name="Up Arrow 17"/>
          <p:cNvSpPr/>
          <p:nvPr/>
        </p:nvSpPr>
        <p:spPr>
          <a:xfrm>
            <a:off x="7696200" y="1347716"/>
            <a:ext cx="1219200" cy="1524000"/>
          </a:xfrm>
          <a:prstGeom prst="upArrow">
            <a:avLst>
              <a:gd name="adj1" fmla="val 50000"/>
              <a:gd name="adj2" fmla="val 28507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Up Arrow 18"/>
          <p:cNvSpPr/>
          <p:nvPr/>
        </p:nvSpPr>
        <p:spPr>
          <a:xfrm>
            <a:off x="7696200" y="3962400"/>
            <a:ext cx="1219200" cy="1524000"/>
          </a:xfrm>
          <a:prstGeom prst="upArrow">
            <a:avLst>
              <a:gd name="adj1" fmla="val 50000"/>
              <a:gd name="adj2" fmla="val 28507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1</a:t>
            </a:r>
            <a:r>
              <a:rPr lang="en-US" sz="20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%</a:t>
            </a:r>
            <a:endParaRPr lang="en-GB" sz="2000" b="1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20" name="Up Arrow 19"/>
          <p:cNvSpPr/>
          <p:nvPr/>
        </p:nvSpPr>
        <p:spPr>
          <a:xfrm>
            <a:off x="3200400" y="1347716"/>
            <a:ext cx="1371600" cy="1524000"/>
          </a:xfrm>
          <a:prstGeom prst="upArrow">
            <a:avLst>
              <a:gd name="adj1" fmla="val 50000"/>
              <a:gd name="adj2" fmla="val 28507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11%</a:t>
            </a:r>
            <a:endParaRPr lang="en-GB" sz="2000" b="1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998332" y="2101334"/>
            <a:ext cx="5774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atin typeface="Garamond" panose="02020404030301010803" pitchFamily="18" charset="0"/>
              </a:rPr>
              <a:t>16%</a:t>
            </a:r>
            <a:endParaRPr lang="en-GB" b="1" dirty="0">
              <a:latin typeface="Garamond" panose="02020404030301010803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438399" y="152400"/>
            <a:ext cx="6569123" cy="6999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Key Performance Indicators</a:t>
            </a:r>
          </a:p>
        </p:txBody>
      </p:sp>
    </p:spTree>
    <p:extLst>
      <p:ext uri="{BB962C8B-B14F-4D97-AF65-F5344CB8AC3E}">
        <p14:creationId xmlns:p14="http://schemas.microsoft.com/office/powerpoint/2010/main" val="182899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Multidocument 7"/>
          <p:cNvSpPr/>
          <p:nvPr/>
        </p:nvSpPr>
        <p:spPr>
          <a:xfrm>
            <a:off x="533400" y="1303361"/>
            <a:ext cx="2514600" cy="1981200"/>
          </a:xfrm>
          <a:prstGeom prst="flowChartMultidocument">
            <a:avLst/>
          </a:prstGeom>
          <a:solidFill>
            <a:srgbClr val="00B050"/>
          </a:solidFill>
          <a:ln>
            <a:solidFill>
              <a:srgbClr val="FFC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Garamond" panose="02020404030301010803" pitchFamily="18" charset="0"/>
              </a:rPr>
              <a:t>Pre-tax Profit</a:t>
            </a:r>
          </a:p>
          <a:p>
            <a:pPr algn="ctr"/>
            <a:r>
              <a:rPr lang="en-US" sz="2500" dirty="0" smtClean="0">
                <a:latin typeface="Garamond" panose="02020404030301010803" pitchFamily="18" charset="0"/>
              </a:rPr>
              <a:t>Rs. 33.2 </a:t>
            </a:r>
            <a:r>
              <a:rPr lang="en-US" sz="2500" dirty="0" err="1" smtClean="0">
                <a:latin typeface="Garamond" panose="02020404030301010803" pitchFamily="18" charset="0"/>
              </a:rPr>
              <a:t>bn</a:t>
            </a:r>
            <a:endParaRPr lang="en-US" sz="2500" dirty="0" smtClean="0">
              <a:latin typeface="Garamond" panose="02020404030301010803" pitchFamily="18" charset="0"/>
            </a:endParaRPr>
          </a:p>
          <a:p>
            <a:pPr algn="ctr"/>
            <a:endParaRPr lang="en-GB" sz="2500" dirty="0">
              <a:latin typeface="Garamond" panose="02020404030301010803" pitchFamily="18" charset="0"/>
            </a:endParaRPr>
          </a:p>
        </p:txBody>
      </p:sp>
      <p:sp>
        <p:nvSpPr>
          <p:cNvPr id="9" name="Flowchart: Multidocument 8"/>
          <p:cNvSpPr/>
          <p:nvPr/>
        </p:nvSpPr>
        <p:spPr>
          <a:xfrm>
            <a:off x="4876800" y="3940433"/>
            <a:ext cx="2514600" cy="1981200"/>
          </a:xfrm>
          <a:prstGeom prst="flowChartMultidocument">
            <a:avLst/>
          </a:prstGeom>
          <a:solidFill>
            <a:srgbClr val="00B050"/>
          </a:solidFill>
          <a:ln>
            <a:solidFill>
              <a:srgbClr val="FFC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latin typeface="Garamond" panose="02020404030301010803" pitchFamily="18" charset="0"/>
              </a:rPr>
              <a:t>After-tax </a:t>
            </a:r>
            <a:r>
              <a:rPr lang="en-US" sz="2500" dirty="0" err="1" smtClean="0">
                <a:latin typeface="Garamond" panose="02020404030301010803" pitchFamily="18" charset="0"/>
              </a:rPr>
              <a:t>RoE</a:t>
            </a:r>
            <a:endParaRPr lang="en-US" sz="2500" dirty="0" smtClean="0">
              <a:latin typeface="Garamond" panose="02020404030301010803" pitchFamily="18" charset="0"/>
            </a:endParaRPr>
          </a:p>
          <a:p>
            <a:pPr algn="ctr"/>
            <a:r>
              <a:rPr lang="en-US" sz="2500" dirty="0" smtClean="0">
                <a:latin typeface="Garamond" panose="02020404030301010803" pitchFamily="18" charset="0"/>
              </a:rPr>
              <a:t>17%</a:t>
            </a:r>
            <a:endParaRPr lang="en-US" sz="2500" dirty="0">
              <a:latin typeface="Garamond" panose="02020404030301010803" pitchFamily="18" charset="0"/>
            </a:endParaRPr>
          </a:p>
          <a:p>
            <a:pPr algn="ctr"/>
            <a:endParaRPr lang="en-US" sz="2500" dirty="0">
              <a:latin typeface="Garamond" panose="02020404030301010803" pitchFamily="18" charset="0"/>
            </a:endParaRPr>
          </a:p>
        </p:txBody>
      </p:sp>
      <p:sp>
        <p:nvSpPr>
          <p:cNvPr id="10" name="Flowchart: Multidocument 9"/>
          <p:cNvSpPr/>
          <p:nvPr/>
        </p:nvSpPr>
        <p:spPr>
          <a:xfrm>
            <a:off x="533400" y="3962400"/>
            <a:ext cx="2514600" cy="1981200"/>
          </a:xfrm>
          <a:prstGeom prst="flowChartMultidocument">
            <a:avLst/>
          </a:prstGeom>
          <a:solidFill>
            <a:srgbClr val="00B050"/>
          </a:solidFill>
          <a:ln>
            <a:solidFill>
              <a:srgbClr val="FFC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Garamond" panose="02020404030301010803" pitchFamily="18" charset="0"/>
              </a:rPr>
              <a:t>After-tax </a:t>
            </a:r>
            <a:r>
              <a:rPr lang="en-US" sz="2500" dirty="0" err="1" smtClean="0">
                <a:latin typeface="Garamond" panose="02020404030301010803" pitchFamily="18" charset="0"/>
              </a:rPr>
              <a:t>RoA</a:t>
            </a:r>
            <a:endParaRPr lang="en-US" sz="2500" dirty="0" smtClean="0">
              <a:latin typeface="Garamond" panose="02020404030301010803" pitchFamily="18" charset="0"/>
            </a:endParaRPr>
          </a:p>
          <a:p>
            <a:pPr algn="ctr"/>
            <a:r>
              <a:rPr lang="en-US" sz="2500" dirty="0" smtClean="0">
                <a:latin typeface="Garamond" panose="02020404030301010803" pitchFamily="18" charset="0"/>
              </a:rPr>
              <a:t>1.2%</a:t>
            </a:r>
          </a:p>
        </p:txBody>
      </p:sp>
      <p:sp>
        <p:nvSpPr>
          <p:cNvPr id="11" name="Flowchart: Multidocument 10"/>
          <p:cNvSpPr/>
          <p:nvPr/>
        </p:nvSpPr>
        <p:spPr>
          <a:xfrm>
            <a:off x="4876800" y="1295400"/>
            <a:ext cx="2514600" cy="1981200"/>
          </a:xfrm>
          <a:prstGeom prst="flowChartMultidocument">
            <a:avLst/>
          </a:prstGeom>
          <a:solidFill>
            <a:srgbClr val="00B050"/>
          </a:solidFill>
          <a:ln>
            <a:solidFill>
              <a:srgbClr val="FFC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Garamond" panose="02020404030301010803" pitchFamily="18" charset="0"/>
              </a:rPr>
              <a:t>After-tax Profit</a:t>
            </a:r>
          </a:p>
          <a:p>
            <a:pPr algn="ctr"/>
            <a:r>
              <a:rPr lang="en-US" sz="2500" dirty="0" smtClean="0">
                <a:latin typeface="Garamond" panose="02020404030301010803" pitchFamily="18" charset="0"/>
              </a:rPr>
              <a:t>Rs. 19.2 </a:t>
            </a:r>
            <a:r>
              <a:rPr lang="en-US" sz="2500" dirty="0" err="1" smtClean="0">
                <a:latin typeface="Garamond" panose="02020404030301010803" pitchFamily="18" charset="0"/>
              </a:rPr>
              <a:t>bn</a:t>
            </a:r>
            <a:endParaRPr lang="en-US" sz="2500" dirty="0">
              <a:latin typeface="Garamond" panose="02020404030301010803" pitchFamily="18" charset="0"/>
            </a:endParaRPr>
          </a:p>
        </p:txBody>
      </p:sp>
      <p:sp>
        <p:nvSpPr>
          <p:cNvPr id="16" name="Up Arrow 15"/>
          <p:cNvSpPr/>
          <p:nvPr/>
        </p:nvSpPr>
        <p:spPr>
          <a:xfrm>
            <a:off x="3181066" y="4147066"/>
            <a:ext cx="1295400" cy="1567934"/>
          </a:xfrm>
          <a:prstGeom prst="upArrow">
            <a:avLst>
              <a:gd name="adj1" fmla="val 50000"/>
              <a:gd name="adj2" fmla="val 28507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Up Arrow 17"/>
          <p:cNvSpPr/>
          <p:nvPr/>
        </p:nvSpPr>
        <p:spPr>
          <a:xfrm>
            <a:off x="7620000" y="1347716"/>
            <a:ext cx="1219200" cy="1524000"/>
          </a:xfrm>
          <a:prstGeom prst="upArrow">
            <a:avLst>
              <a:gd name="adj1" fmla="val 50000"/>
              <a:gd name="adj2" fmla="val 28507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Up Arrow 18"/>
          <p:cNvSpPr/>
          <p:nvPr/>
        </p:nvSpPr>
        <p:spPr>
          <a:xfrm>
            <a:off x="7620000" y="4147066"/>
            <a:ext cx="1219200" cy="1524000"/>
          </a:xfrm>
          <a:prstGeom prst="upArrow">
            <a:avLst>
              <a:gd name="adj1" fmla="val 50000"/>
              <a:gd name="adj2" fmla="val 28507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Up Arrow 19"/>
          <p:cNvSpPr/>
          <p:nvPr/>
        </p:nvSpPr>
        <p:spPr>
          <a:xfrm>
            <a:off x="3181066" y="1347716"/>
            <a:ext cx="1295400" cy="1524000"/>
          </a:xfrm>
          <a:prstGeom prst="upArrow">
            <a:avLst>
              <a:gd name="adj1" fmla="val 50000"/>
              <a:gd name="adj2" fmla="val 28507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51%*</a:t>
            </a:r>
            <a:endParaRPr lang="en-GB" sz="1500" b="1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989516" y="1948934"/>
            <a:ext cx="5950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atin typeface="Garamond" panose="02020404030301010803" pitchFamily="18" charset="0"/>
              </a:rPr>
              <a:t>28%</a:t>
            </a:r>
            <a:endParaRPr lang="en-GB" b="1" dirty="0">
              <a:latin typeface="Garamond" panose="02020404030301010803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31247" y="4768334"/>
            <a:ext cx="5950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atin typeface="Garamond" panose="02020404030301010803" pitchFamily="18" charset="0"/>
              </a:rPr>
              <a:t>20%</a:t>
            </a:r>
            <a:endParaRPr lang="en-GB" b="1" dirty="0">
              <a:latin typeface="Garamond" panose="02020404030301010803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940898" y="4768334"/>
            <a:ext cx="5774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atin typeface="Garamond" panose="02020404030301010803" pitchFamily="18" charset="0"/>
              </a:rPr>
              <a:t>19%</a:t>
            </a:r>
            <a:endParaRPr lang="en-GB" b="1" dirty="0">
              <a:latin typeface="Garamond" panose="02020404030301010803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2438399" y="152400"/>
            <a:ext cx="6569123" cy="6999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</p:spPr>
        <p:txBody>
          <a:bodyPr anchor="ctr"/>
          <a:lstStyle>
            <a:defPPr>
              <a:defRPr lang="en-US"/>
            </a:defPPr>
            <a:lvl1pPr algn="ctr" eaLnBrk="0" hangingPunct="0">
              <a:defRPr sz="2400" b="1">
                <a:solidFill>
                  <a:schemeClr val="bg1"/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  <a:lvl2pPr algn="ctr" eaLnBrk="0" hangingPunct="0">
              <a:defRPr sz="4400">
                <a:latin typeface="Calibri" pitchFamily="34" charset="0"/>
              </a:defRPr>
            </a:lvl2pPr>
            <a:lvl3pPr algn="ctr" eaLnBrk="0" hangingPunct="0">
              <a:defRPr sz="4400">
                <a:latin typeface="Calibri" pitchFamily="34" charset="0"/>
              </a:defRPr>
            </a:lvl3pPr>
            <a:lvl4pPr algn="ctr" eaLnBrk="0" hangingPunct="0">
              <a:defRPr sz="4400">
                <a:latin typeface="Calibri" pitchFamily="34" charset="0"/>
              </a:defRPr>
            </a:lvl4pPr>
            <a:lvl5pPr algn="ctr" eaLnBrk="0" hangingPunct="0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en-US" dirty="0"/>
              <a:t>Key Performance Indicators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400" y="3375796"/>
            <a:ext cx="4648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solidFill>
                  <a:srgbClr val="0070C0"/>
                </a:solidFill>
                <a:latin typeface="Garamond" panose="02020404030301010803" pitchFamily="18" charset="0"/>
              </a:rPr>
              <a:t>*Highest </a:t>
            </a:r>
            <a:r>
              <a:rPr lang="en-US" sz="1500" b="1" dirty="0" err="1" smtClean="0">
                <a:solidFill>
                  <a:srgbClr val="0070C0"/>
                </a:solidFill>
                <a:latin typeface="Garamond" panose="02020404030301010803" pitchFamily="18" charset="0"/>
              </a:rPr>
              <a:t>YoY</a:t>
            </a:r>
            <a:r>
              <a:rPr lang="en-US" sz="1500" b="1" dirty="0" smtClean="0">
                <a:solidFill>
                  <a:srgbClr val="0070C0"/>
                </a:solidFill>
                <a:latin typeface="Garamond" panose="02020404030301010803" pitchFamily="18" charset="0"/>
              </a:rPr>
              <a:t> PBT Growth among top 5 Banks.</a:t>
            </a:r>
            <a:endParaRPr lang="en-US" sz="1500" b="1" dirty="0">
              <a:solidFill>
                <a:srgbClr val="0070C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93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Multidocument 7"/>
          <p:cNvSpPr/>
          <p:nvPr/>
        </p:nvSpPr>
        <p:spPr>
          <a:xfrm>
            <a:off x="533400" y="1303361"/>
            <a:ext cx="2514600" cy="1981200"/>
          </a:xfrm>
          <a:prstGeom prst="flowChartMultidocument">
            <a:avLst/>
          </a:prstGeom>
          <a:solidFill>
            <a:srgbClr val="00B050"/>
          </a:solidFill>
          <a:ln>
            <a:solidFill>
              <a:srgbClr val="FFC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Garamond" panose="02020404030301010803" pitchFamily="18" charset="0"/>
              </a:rPr>
              <a:t>Earnings </a:t>
            </a:r>
            <a:r>
              <a:rPr lang="en-US" sz="2500" dirty="0">
                <a:latin typeface="Garamond" panose="02020404030301010803" pitchFamily="18" charset="0"/>
              </a:rPr>
              <a:t>p</a:t>
            </a:r>
            <a:r>
              <a:rPr lang="en-US" sz="2500" dirty="0" smtClean="0">
                <a:latin typeface="Garamond" panose="02020404030301010803" pitchFamily="18" charset="0"/>
              </a:rPr>
              <a:t>er </a:t>
            </a:r>
            <a:r>
              <a:rPr lang="en-US" sz="2500" dirty="0">
                <a:latin typeface="Garamond" panose="02020404030301010803" pitchFamily="18" charset="0"/>
              </a:rPr>
              <a:t>Share</a:t>
            </a:r>
          </a:p>
          <a:p>
            <a:pPr algn="ctr"/>
            <a:r>
              <a:rPr lang="en-US" sz="2500" dirty="0">
                <a:latin typeface="Garamond" panose="02020404030301010803" pitchFamily="18" charset="0"/>
              </a:rPr>
              <a:t>Rs. 9.03</a:t>
            </a:r>
          </a:p>
          <a:p>
            <a:pPr algn="ctr"/>
            <a:endParaRPr lang="en-GB" sz="2500" dirty="0">
              <a:latin typeface="Garamond" panose="02020404030301010803" pitchFamily="18" charset="0"/>
            </a:endParaRPr>
          </a:p>
        </p:txBody>
      </p:sp>
      <p:sp>
        <p:nvSpPr>
          <p:cNvPr id="9" name="Flowchart: Multidocument 8"/>
          <p:cNvSpPr/>
          <p:nvPr/>
        </p:nvSpPr>
        <p:spPr>
          <a:xfrm>
            <a:off x="4876800" y="3940433"/>
            <a:ext cx="2514600" cy="1981200"/>
          </a:xfrm>
          <a:prstGeom prst="flowChartMultidocument">
            <a:avLst/>
          </a:prstGeom>
          <a:solidFill>
            <a:srgbClr val="00B050"/>
          </a:solidFill>
          <a:ln>
            <a:solidFill>
              <a:srgbClr val="FFC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Garamond" panose="02020404030301010803" pitchFamily="18" charset="0"/>
              </a:rPr>
              <a:t>Dividend Payout Ratio</a:t>
            </a:r>
          </a:p>
          <a:p>
            <a:pPr algn="ctr"/>
            <a:r>
              <a:rPr lang="en-US" sz="2500" dirty="0" smtClean="0">
                <a:latin typeface="Garamond" panose="02020404030301010803" pitchFamily="18" charset="0"/>
              </a:rPr>
              <a:t>92%*</a:t>
            </a:r>
            <a:endParaRPr lang="en-US" sz="2500" dirty="0">
              <a:latin typeface="Garamond" panose="02020404030301010803" pitchFamily="18" charset="0"/>
            </a:endParaRPr>
          </a:p>
        </p:txBody>
      </p:sp>
      <p:sp>
        <p:nvSpPr>
          <p:cNvPr id="10" name="Flowchart: Multidocument 9"/>
          <p:cNvSpPr/>
          <p:nvPr/>
        </p:nvSpPr>
        <p:spPr>
          <a:xfrm>
            <a:off x="533400" y="3962400"/>
            <a:ext cx="2514600" cy="1981200"/>
          </a:xfrm>
          <a:prstGeom prst="flowChartMultidocument">
            <a:avLst/>
          </a:prstGeom>
          <a:solidFill>
            <a:srgbClr val="00B050"/>
          </a:solidFill>
          <a:ln>
            <a:solidFill>
              <a:srgbClr val="FFC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Garamond" panose="02020404030301010803" pitchFamily="18" charset="0"/>
              </a:rPr>
              <a:t>Total Dividend Payout</a:t>
            </a:r>
          </a:p>
          <a:p>
            <a:pPr algn="ctr"/>
            <a:r>
              <a:rPr lang="en-US" sz="2500" dirty="0" smtClean="0">
                <a:latin typeface="Garamond" panose="02020404030301010803" pitchFamily="18" charset="0"/>
              </a:rPr>
              <a:t>Rs. 15.9 </a:t>
            </a:r>
            <a:r>
              <a:rPr lang="en-US" sz="2500" dirty="0" err="1" smtClean="0">
                <a:latin typeface="Garamond" panose="02020404030301010803" pitchFamily="18" charset="0"/>
              </a:rPr>
              <a:t>bn</a:t>
            </a:r>
            <a:endParaRPr lang="en-US" sz="2500" dirty="0" smtClean="0">
              <a:latin typeface="Garamond" panose="02020404030301010803" pitchFamily="18" charset="0"/>
            </a:endParaRPr>
          </a:p>
          <a:p>
            <a:pPr algn="ctr"/>
            <a:endParaRPr lang="en-US" sz="2500" dirty="0">
              <a:latin typeface="Garamond" panose="02020404030301010803" pitchFamily="18" charset="0"/>
            </a:endParaRPr>
          </a:p>
        </p:txBody>
      </p:sp>
      <p:sp>
        <p:nvSpPr>
          <p:cNvPr id="11" name="Flowchart: Multidocument 10"/>
          <p:cNvSpPr/>
          <p:nvPr/>
        </p:nvSpPr>
        <p:spPr>
          <a:xfrm>
            <a:off x="4876800" y="1295400"/>
            <a:ext cx="2514600" cy="1981200"/>
          </a:xfrm>
          <a:prstGeom prst="flowChartMultidocument">
            <a:avLst/>
          </a:prstGeom>
          <a:solidFill>
            <a:srgbClr val="00B050"/>
          </a:solidFill>
          <a:ln>
            <a:solidFill>
              <a:srgbClr val="FFC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latin typeface="Garamond" panose="02020404030301010803" pitchFamily="18" charset="0"/>
              </a:rPr>
              <a:t>Dividend p</a:t>
            </a:r>
            <a:r>
              <a:rPr lang="en-US" sz="2500" dirty="0" smtClean="0">
                <a:latin typeface="Garamond" panose="02020404030301010803" pitchFamily="18" charset="0"/>
              </a:rPr>
              <a:t>er Share</a:t>
            </a:r>
            <a:endParaRPr lang="en-US" sz="2500" dirty="0">
              <a:latin typeface="Garamond" panose="02020404030301010803" pitchFamily="18" charset="0"/>
            </a:endParaRPr>
          </a:p>
          <a:p>
            <a:pPr algn="ctr"/>
            <a:r>
              <a:rPr lang="en-US" sz="2500" dirty="0">
                <a:latin typeface="Garamond" panose="02020404030301010803" pitchFamily="18" charset="0"/>
              </a:rPr>
              <a:t>Rs. 7.50</a:t>
            </a:r>
          </a:p>
        </p:txBody>
      </p:sp>
      <p:sp>
        <p:nvSpPr>
          <p:cNvPr id="16" name="Up Arrow 15"/>
          <p:cNvSpPr/>
          <p:nvPr/>
        </p:nvSpPr>
        <p:spPr>
          <a:xfrm>
            <a:off x="3181066" y="4147066"/>
            <a:ext cx="1295400" cy="1567934"/>
          </a:xfrm>
          <a:prstGeom prst="upArrow">
            <a:avLst>
              <a:gd name="adj1" fmla="val 50000"/>
              <a:gd name="adj2" fmla="val 28507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Up Arrow 17"/>
          <p:cNvSpPr/>
          <p:nvPr/>
        </p:nvSpPr>
        <p:spPr>
          <a:xfrm>
            <a:off x="7620000" y="1347716"/>
            <a:ext cx="1219200" cy="1524000"/>
          </a:xfrm>
          <a:prstGeom prst="upArrow">
            <a:avLst>
              <a:gd name="adj1" fmla="val 50000"/>
              <a:gd name="adj2" fmla="val 28507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Up Arrow 18"/>
          <p:cNvSpPr/>
          <p:nvPr/>
        </p:nvSpPr>
        <p:spPr>
          <a:xfrm>
            <a:off x="7620000" y="4147066"/>
            <a:ext cx="1219200" cy="1524000"/>
          </a:xfrm>
          <a:prstGeom prst="upArrow">
            <a:avLst>
              <a:gd name="adj1" fmla="val 50000"/>
              <a:gd name="adj2" fmla="val 28507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Up Arrow 19"/>
          <p:cNvSpPr/>
          <p:nvPr/>
        </p:nvSpPr>
        <p:spPr>
          <a:xfrm>
            <a:off x="3181066" y="1347716"/>
            <a:ext cx="1295400" cy="1524000"/>
          </a:xfrm>
          <a:prstGeom prst="upArrow">
            <a:avLst>
              <a:gd name="adj1" fmla="val 50000"/>
              <a:gd name="adj2" fmla="val 28507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28%</a:t>
            </a:r>
            <a:endParaRPr lang="en-GB" sz="2000" b="1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31249" y="4724400"/>
            <a:ext cx="5950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atin typeface="Garamond" panose="02020404030301010803" pitchFamily="18" charset="0"/>
              </a:rPr>
              <a:t>36%</a:t>
            </a:r>
            <a:endParaRPr lang="en-GB" b="1" dirty="0">
              <a:latin typeface="Garamond" panose="02020404030301010803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989517" y="1948934"/>
            <a:ext cx="5950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atin typeface="Garamond" panose="02020404030301010803" pitchFamily="18" charset="0"/>
              </a:rPr>
              <a:t>36%</a:t>
            </a:r>
            <a:endParaRPr lang="en-GB" b="1" dirty="0">
              <a:latin typeface="Garamond" panose="02020404030301010803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2438399" y="152400"/>
            <a:ext cx="6569123" cy="6999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</p:spPr>
        <p:txBody>
          <a:bodyPr anchor="ctr"/>
          <a:lstStyle>
            <a:defPPr>
              <a:defRPr lang="en-US"/>
            </a:defPPr>
            <a:lvl1pPr algn="ctr" eaLnBrk="0" hangingPunct="0">
              <a:defRPr sz="2400" b="1">
                <a:solidFill>
                  <a:schemeClr val="bg1"/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  <a:lvl2pPr algn="ctr" eaLnBrk="0" hangingPunct="0">
              <a:defRPr sz="4400">
                <a:latin typeface="Calibri" pitchFamily="34" charset="0"/>
              </a:defRPr>
            </a:lvl2pPr>
            <a:lvl3pPr algn="ctr" eaLnBrk="0" hangingPunct="0">
              <a:defRPr sz="4400">
                <a:latin typeface="Calibri" pitchFamily="34" charset="0"/>
              </a:defRPr>
            </a:lvl3pPr>
            <a:lvl4pPr algn="ctr" eaLnBrk="0" hangingPunct="0">
              <a:defRPr sz="4400">
                <a:latin typeface="Calibri" pitchFamily="34" charset="0"/>
              </a:defRPr>
            </a:lvl4pPr>
            <a:lvl5pPr algn="ctr" eaLnBrk="0" hangingPunct="0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en-US" dirty="0"/>
              <a:t>Key Performance Indicators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986585" y="4768334"/>
            <a:ext cx="4860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Garamond" panose="02020404030301010803" pitchFamily="18" charset="0"/>
              </a:rPr>
              <a:t>7</a:t>
            </a:r>
            <a:r>
              <a:rPr lang="en-US" b="1" dirty="0" smtClean="0">
                <a:latin typeface="Garamond" panose="02020404030301010803" pitchFamily="18" charset="0"/>
              </a:rPr>
              <a:t>%</a:t>
            </a:r>
            <a:endParaRPr lang="en-GB" b="1" dirty="0">
              <a:latin typeface="Garamond" panose="02020404030301010803" pitchFamily="18" charset="0"/>
            </a:endParaRPr>
          </a:p>
        </p:txBody>
      </p:sp>
      <p:sp>
        <p:nvSpPr>
          <p:cNvPr id="23" name="Footer Placeholder 4"/>
          <p:cNvSpPr txBox="1">
            <a:spLocks/>
          </p:cNvSpPr>
          <p:nvPr/>
        </p:nvSpPr>
        <p:spPr>
          <a:xfrm>
            <a:off x="5688953" y="576103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Tahom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b="1" i="1" dirty="0" smtClean="0">
                <a:solidFill>
                  <a:srgbClr val="0070C0"/>
                </a:solidFill>
                <a:latin typeface="Garamond" panose="02020404030301010803" pitchFamily="18" charset="0"/>
              </a:rPr>
              <a:t>*after statutory reserves allocation.</a:t>
            </a:r>
            <a:endParaRPr lang="en-US" b="1" i="1" dirty="0">
              <a:solidFill>
                <a:srgbClr val="0070C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78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1488856"/>
              </p:ext>
            </p:extLst>
          </p:nvPr>
        </p:nvGraphicFramePr>
        <p:xfrm>
          <a:off x="533400" y="1447800"/>
          <a:ext cx="8000999" cy="45439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05200"/>
                <a:gridCol w="1219200"/>
                <a:gridCol w="1143000"/>
                <a:gridCol w="1143000"/>
                <a:gridCol w="990599"/>
              </a:tblGrid>
              <a:tr h="26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2015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2014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Growth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527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  <a:latin typeface="Garamond" panose="02020404030301010803" pitchFamily="18" charset="0"/>
                        </a:rPr>
                        <a:t>  NII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Garamond" panose="02020404030301010803" pitchFamily="18" charset="0"/>
                        </a:rPr>
                        <a:t>53,721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Garamond" panose="02020404030301010803" pitchFamily="18" charset="0"/>
                        </a:rPr>
                        <a:t>45,804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Garamond" panose="02020404030301010803" pitchFamily="18" charset="0"/>
                        </a:rPr>
                        <a:t>7,917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Garamond" panose="02020404030301010803" pitchFamily="18" charset="0"/>
                        </a:rPr>
                        <a:t>17%</a:t>
                      </a:r>
                      <a:endParaRPr lang="en-US" sz="1800" b="0" i="0" u="none" strike="noStrike">
                        <a:solidFill>
                          <a:srgbClr val="FF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527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  <a:latin typeface="Garamond" panose="02020404030301010803" pitchFamily="18" charset="0"/>
                        </a:rPr>
                        <a:t>  NFI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Garamond" panose="02020404030301010803" pitchFamily="18" charset="0"/>
                        </a:rPr>
                        <a:t>30,335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Garamond" panose="02020404030301010803" pitchFamily="18" charset="0"/>
                        </a:rPr>
                        <a:t>26,825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Garamond" panose="02020404030301010803" pitchFamily="18" charset="0"/>
                        </a:rPr>
                        <a:t>3,510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Garamond" panose="02020404030301010803" pitchFamily="18" charset="0"/>
                        </a:rPr>
                        <a:t>13%</a:t>
                      </a:r>
                      <a:endParaRPr lang="en-US" sz="1800" b="0" i="0" u="none" strike="noStrike">
                        <a:solidFill>
                          <a:srgbClr val="FF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527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  <a:latin typeface="Garamond" panose="02020404030301010803" pitchFamily="18" charset="0"/>
                        </a:rPr>
                        <a:t>  Exchange income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Garamond" panose="02020404030301010803" pitchFamily="18" charset="0"/>
                        </a:rPr>
                        <a:t>4,648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Garamond" panose="02020404030301010803" pitchFamily="18" charset="0"/>
                        </a:rPr>
                        <a:t>3,552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Garamond" panose="02020404030301010803" pitchFamily="18" charset="0"/>
                        </a:rPr>
                        <a:t>1,096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Garamond" panose="02020404030301010803" pitchFamily="18" charset="0"/>
                        </a:rPr>
                        <a:t>31%</a:t>
                      </a:r>
                      <a:endParaRPr lang="en-US" sz="1800" b="0" i="0" u="none" strike="noStrike">
                        <a:solidFill>
                          <a:srgbClr val="FF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527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  <a:latin typeface="Garamond" panose="02020404030301010803" pitchFamily="18" charset="0"/>
                        </a:rPr>
                        <a:t>  Operating income</a:t>
                      </a:r>
                      <a:endParaRPr lang="en-US" sz="1800" b="1" i="0" u="none" strike="noStrike" dirty="0">
                        <a:solidFill>
                          <a:srgbClr val="0000FF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Garamond" panose="02020404030301010803" pitchFamily="18" charset="0"/>
                        </a:rPr>
                        <a:t>88,704 </a:t>
                      </a:r>
                      <a:endParaRPr lang="en-US" sz="1800" b="1" i="0" u="none" strike="noStrike" dirty="0">
                        <a:solidFill>
                          <a:srgbClr val="0000FF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Garamond" panose="02020404030301010803" pitchFamily="18" charset="0"/>
                        </a:rPr>
                        <a:t>76,181 </a:t>
                      </a:r>
                      <a:endParaRPr lang="en-US" sz="1800" b="1" i="0" u="none" strike="noStrike">
                        <a:solidFill>
                          <a:srgbClr val="0000FF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Garamond" panose="02020404030301010803" pitchFamily="18" charset="0"/>
                        </a:rPr>
                        <a:t>12,523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Garamond" panose="02020404030301010803" pitchFamily="18" charset="0"/>
                        </a:rPr>
                        <a:t>16%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4527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  <a:latin typeface="Garamond" panose="02020404030301010803" pitchFamily="18" charset="0"/>
                        </a:rPr>
                        <a:t>  Staff costs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Garamond" panose="02020404030301010803" pitchFamily="18" charset="0"/>
                        </a:rPr>
                        <a:t>28,445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Garamond" panose="02020404030301010803" pitchFamily="18" charset="0"/>
                        </a:rPr>
                        <a:t>28,204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Garamond" panose="02020404030301010803" pitchFamily="18" charset="0"/>
                        </a:rPr>
                        <a:t>241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Garamond" panose="02020404030301010803" pitchFamily="18" charset="0"/>
                        </a:rPr>
                        <a:t>1%</a:t>
                      </a:r>
                      <a:endParaRPr lang="en-US" sz="1800" b="0" i="0" u="none" strike="noStrike">
                        <a:solidFill>
                          <a:srgbClr val="FF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527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  <a:latin typeface="Garamond" panose="02020404030301010803" pitchFamily="18" charset="0"/>
                        </a:rPr>
                        <a:t>  Other costs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Garamond" panose="02020404030301010803" pitchFamily="18" charset="0"/>
                        </a:rPr>
                        <a:t>15,222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Garamond" panose="02020404030301010803" pitchFamily="18" charset="0"/>
                        </a:rPr>
                        <a:t>14,899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Garamond" panose="02020404030301010803" pitchFamily="18" charset="0"/>
                        </a:rPr>
                        <a:t>323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Garamond" panose="02020404030301010803" pitchFamily="18" charset="0"/>
                        </a:rPr>
                        <a:t>2%</a:t>
                      </a:r>
                      <a:endParaRPr lang="en-US" sz="1800" b="0" i="0" u="none" strike="noStrike">
                        <a:solidFill>
                          <a:srgbClr val="FF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527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  <a:latin typeface="Garamond" panose="02020404030301010803" pitchFamily="18" charset="0"/>
                        </a:rPr>
                        <a:t>  Total costs</a:t>
                      </a:r>
                      <a:endParaRPr lang="en-US" sz="1800" b="1" i="0" u="none" strike="noStrike" dirty="0">
                        <a:solidFill>
                          <a:srgbClr val="0000FF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Garamond" panose="02020404030301010803" pitchFamily="18" charset="0"/>
                        </a:rPr>
                        <a:t>43,667 </a:t>
                      </a:r>
                      <a:endParaRPr lang="en-US" sz="1800" b="1" i="0" u="none" strike="noStrike" dirty="0">
                        <a:solidFill>
                          <a:srgbClr val="0000FF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Garamond" panose="02020404030301010803" pitchFamily="18" charset="0"/>
                        </a:rPr>
                        <a:t>43,103 </a:t>
                      </a:r>
                      <a:endParaRPr lang="en-US" sz="1800" b="1" i="0" u="none" strike="noStrike">
                        <a:solidFill>
                          <a:srgbClr val="0000FF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Garamond" panose="02020404030301010803" pitchFamily="18" charset="0"/>
                        </a:rPr>
                        <a:t>564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Garamond" panose="02020404030301010803" pitchFamily="18" charset="0"/>
                        </a:rPr>
                        <a:t>1%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625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  <a:latin typeface="Garamond" panose="02020404030301010803" pitchFamily="18" charset="0"/>
                        </a:rPr>
                        <a:t>  Profit before provisions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Garamond" panose="02020404030301010803" pitchFamily="18" charset="0"/>
                        </a:rPr>
                        <a:t>45,037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Garamond" panose="02020404030301010803" pitchFamily="18" charset="0"/>
                        </a:rPr>
                        <a:t>33,078 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Garamond" panose="02020404030301010803" pitchFamily="18" charset="0"/>
                        </a:rPr>
                        <a:t>11,959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Garamond" panose="02020404030301010803" pitchFamily="18" charset="0"/>
                        </a:rPr>
                        <a:t>36%</a:t>
                      </a:r>
                      <a:endParaRPr lang="en-US" sz="1800" b="0" i="0" u="none" strike="noStrike">
                        <a:solidFill>
                          <a:srgbClr val="FF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25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  <a:latin typeface="Garamond" panose="02020404030301010803" pitchFamily="18" charset="0"/>
                        </a:rPr>
                        <a:t>  Provisions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Garamond" panose="02020404030301010803" pitchFamily="18" charset="0"/>
                        </a:rPr>
                        <a:t>11,821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Garamond" panose="02020404030301010803" pitchFamily="18" charset="0"/>
                        </a:rPr>
                        <a:t>11,077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Garamond" panose="02020404030301010803" pitchFamily="18" charset="0"/>
                        </a:rPr>
                        <a:t>744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Garamond" panose="02020404030301010803" pitchFamily="18" charset="0"/>
                        </a:rPr>
                        <a:t>7%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25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  <a:latin typeface="Garamond" panose="02020404030301010803" pitchFamily="18" charset="0"/>
                        </a:rPr>
                        <a:t>  Pre-tax</a:t>
                      </a:r>
                      <a:r>
                        <a:rPr lang="en-US" sz="1800" u="none" strike="noStrike" baseline="0" dirty="0" smtClean="0">
                          <a:effectLst/>
                          <a:latin typeface="Garamond" panose="02020404030301010803" pitchFamily="18" charset="0"/>
                        </a:rPr>
                        <a:t> profit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Garamond" panose="02020404030301010803" pitchFamily="18" charset="0"/>
                        </a:rPr>
                        <a:t>33,216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Garamond" panose="02020404030301010803" pitchFamily="18" charset="0"/>
                        </a:rPr>
                        <a:t>22,001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Garamond" panose="02020404030301010803" pitchFamily="18" charset="0"/>
                        </a:rPr>
                        <a:t>11,215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Garamond" panose="02020404030301010803" pitchFamily="18" charset="0"/>
                        </a:rPr>
                        <a:t>51%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625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 Tax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13,997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6,973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7,024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u="none" strike="noStrike" kern="120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101%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25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After-tax profit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19,219 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15,028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4,191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2438399" y="152400"/>
            <a:ext cx="6569123" cy="6999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</p:spPr>
        <p:txBody>
          <a:bodyPr anchor="ctr"/>
          <a:lstStyle>
            <a:defPPr>
              <a:defRPr lang="en-US"/>
            </a:defPPr>
            <a:lvl1pPr algn="ctr" eaLnBrk="0" hangingPunct="0">
              <a:defRPr sz="2400" b="1">
                <a:solidFill>
                  <a:schemeClr val="bg1"/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  <a:lvl2pPr algn="ctr" eaLnBrk="0" hangingPunct="0">
              <a:defRPr sz="4400">
                <a:latin typeface="Calibri" pitchFamily="34" charset="0"/>
              </a:defRPr>
            </a:lvl2pPr>
            <a:lvl3pPr algn="ctr" eaLnBrk="0" hangingPunct="0">
              <a:defRPr sz="4400">
                <a:latin typeface="Calibri" pitchFamily="34" charset="0"/>
              </a:defRPr>
            </a:lvl3pPr>
            <a:lvl4pPr algn="ctr" eaLnBrk="0" hangingPunct="0">
              <a:defRPr sz="4400">
                <a:latin typeface="Calibri" pitchFamily="34" charset="0"/>
              </a:defRPr>
            </a:lvl4pPr>
            <a:lvl5pPr algn="ctr" eaLnBrk="0" hangingPunct="0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en-US" dirty="0" smtClean="0"/>
              <a:t>Summary </a:t>
            </a:r>
            <a:r>
              <a:rPr lang="en-US" dirty="0"/>
              <a:t>of Financial Performance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96200" y="9906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Garamond" panose="02020404030301010803" pitchFamily="18" charset="0"/>
              </a:rPr>
              <a:t>(Rs. </a:t>
            </a:r>
            <a:r>
              <a:rPr lang="en-US" sz="1200" dirty="0">
                <a:latin typeface="Garamond" panose="02020404030301010803" pitchFamily="18" charset="0"/>
              </a:rPr>
              <a:t>i</a:t>
            </a:r>
            <a:r>
              <a:rPr lang="en-US" sz="1200" dirty="0" smtClean="0">
                <a:latin typeface="Garamond" panose="02020404030301010803" pitchFamily="18" charset="0"/>
              </a:rPr>
              <a:t>n million)</a:t>
            </a:r>
            <a:endParaRPr lang="en-GB" sz="12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05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481675"/>
              </p:ext>
            </p:extLst>
          </p:nvPr>
        </p:nvGraphicFramePr>
        <p:xfrm>
          <a:off x="838199" y="1132816"/>
          <a:ext cx="7772400" cy="4874701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827094"/>
                <a:gridCol w="1315102"/>
                <a:gridCol w="1315102"/>
                <a:gridCol w="1315102"/>
              </a:tblGrid>
              <a:tr h="229562"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b="1" u="none" strike="noStrike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ASSETS</a:t>
                      </a:r>
                      <a:endParaRPr lang="en-GB" sz="1500" b="1" i="0" u="none" strike="noStrike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577" marR="5577" marT="5577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             2015</a:t>
                      </a:r>
                      <a:endParaRPr lang="en-GB" sz="1500" b="1" i="0" u="none" strike="noStrike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577" marR="5577" marT="5577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            2014</a:t>
                      </a:r>
                      <a:endParaRPr lang="en-GB" sz="1500" b="1" i="0" u="none" strike="noStrike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577" marR="5577" marT="5577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Variance</a:t>
                      </a:r>
                      <a:endParaRPr lang="en-GB" sz="1500" b="1" i="0" u="none" strike="noStrike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577" marR="5577" marT="5577" marB="0" anchor="b">
                    <a:solidFill>
                      <a:srgbClr val="00B050"/>
                    </a:solidFill>
                  </a:tcPr>
                </a:tc>
              </a:tr>
              <a:tr h="19407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Garamond" panose="02020404030301010803" pitchFamily="18" charset="0"/>
                        </a:rPr>
                        <a:t>Cash and balances with treasury banks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577" marR="5577" marT="55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Garamond" panose="02020404030301010803" pitchFamily="18" charset="0"/>
                        </a:rPr>
                        <a:t>             </a:t>
                      </a:r>
                      <a:r>
                        <a:rPr lang="en-GB" sz="1200" u="none" strike="noStrike" dirty="0" smtClean="0">
                          <a:effectLst/>
                          <a:latin typeface="Garamond" panose="02020404030301010803" pitchFamily="18" charset="0"/>
                        </a:rPr>
                        <a:t>150,900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577" marR="5577" marT="55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Garamond" panose="02020404030301010803" pitchFamily="18" charset="0"/>
                        </a:rPr>
                        <a:t>               </a:t>
                      </a:r>
                      <a:r>
                        <a:rPr lang="en-GB" sz="1200" u="none" strike="noStrike" dirty="0" smtClean="0">
                          <a:effectLst/>
                          <a:latin typeface="Garamond" panose="02020404030301010803" pitchFamily="18" charset="0"/>
                        </a:rPr>
                        <a:t>97,971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577" marR="5577" marT="55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Garamond" panose="02020404030301010803" pitchFamily="18" charset="0"/>
                        </a:rPr>
                        <a:t>54%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94077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  <a:latin typeface="Garamond" panose="02020404030301010803" pitchFamily="18" charset="0"/>
                        </a:rPr>
                        <a:t>Balances with other banks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577" marR="5577" marT="55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Garamond" panose="02020404030301010803" pitchFamily="18" charset="0"/>
                        </a:rPr>
                        <a:t>               </a:t>
                      </a:r>
                      <a:r>
                        <a:rPr lang="en-GB" sz="1200" u="none" strike="noStrike" dirty="0" smtClean="0">
                          <a:effectLst/>
                          <a:latin typeface="Garamond" panose="02020404030301010803" pitchFamily="18" charset="0"/>
                        </a:rPr>
                        <a:t>20,128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577" marR="5577" marT="55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Garamond" panose="02020404030301010803" pitchFamily="18" charset="0"/>
                        </a:rPr>
                        <a:t>               </a:t>
                      </a:r>
                      <a:r>
                        <a:rPr lang="en-GB" sz="1200" u="none" strike="noStrike" dirty="0" smtClean="0">
                          <a:effectLst/>
                          <a:latin typeface="Garamond" panose="02020404030301010803" pitchFamily="18" charset="0"/>
                        </a:rPr>
                        <a:t>12,108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577" marR="5577" marT="55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Garamond" panose="02020404030301010803" pitchFamily="18" charset="0"/>
                        </a:rPr>
                        <a:t>66%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94077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  <a:latin typeface="Garamond" panose="02020404030301010803" pitchFamily="18" charset="0"/>
                        </a:rPr>
                        <a:t>Lending to financial institutions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577" marR="5577" marT="55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Garamond" panose="02020404030301010803" pitchFamily="18" charset="0"/>
                        </a:rPr>
                        <a:t>               </a:t>
                      </a:r>
                      <a:r>
                        <a:rPr lang="en-GB" sz="1200" u="none" strike="noStrike" dirty="0" smtClean="0">
                          <a:effectLst/>
                          <a:latin typeface="Garamond" panose="02020404030301010803" pitchFamily="18" charset="0"/>
                        </a:rPr>
                        <a:t>10,639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577" marR="5577" marT="55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Garamond" panose="02020404030301010803" pitchFamily="18" charset="0"/>
                        </a:rPr>
                        <a:t>             </a:t>
                      </a:r>
                      <a:r>
                        <a:rPr lang="en-GB" sz="1200" u="none" strike="noStrike" dirty="0" smtClean="0">
                          <a:effectLst/>
                          <a:latin typeface="Garamond" panose="02020404030301010803" pitchFamily="18" charset="0"/>
                        </a:rPr>
                        <a:t>111,789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577" marR="5577" marT="55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Garamond" panose="02020404030301010803" pitchFamily="18" charset="0"/>
                        </a:rPr>
                        <a:t>(</a:t>
                      </a:r>
                      <a:r>
                        <a:rPr lang="en-GB" sz="1200" u="none" strike="noStrike" dirty="0" smtClean="0">
                          <a:effectLst/>
                          <a:latin typeface="Garamond" panose="02020404030301010803" pitchFamily="18" charset="0"/>
                        </a:rPr>
                        <a:t>90%)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94077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  <a:latin typeface="Garamond" panose="02020404030301010803" pitchFamily="18" charset="0"/>
                        </a:rPr>
                        <a:t>Investments - net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577" marR="5577" marT="55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Garamond" panose="02020404030301010803" pitchFamily="18" charset="0"/>
                        </a:rPr>
                        <a:t>             </a:t>
                      </a:r>
                      <a:r>
                        <a:rPr lang="en-GB" sz="1200" u="none" strike="noStrike" dirty="0" smtClean="0">
                          <a:effectLst/>
                          <a:latin typeface="Garamond" panose="02020404030301010803" pitchFamily="18" charset="0"/>
                        </a:rPr>
                        <a:t>826,302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577" marR="5577" marT="55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Garamond" panose="02020404030301010803" pitchFamily="18" charset="0"/>
                        </a:rPr>
                        <a:t>             </a:t>
                      </a:r>
                      <a:r>
                        <a:rPr lang="en-GB" sz="1200" u="none" strike="noStrike" dirty="0" smtClean="0">
                          <a:effectLst/>
                          <a:latin typeface="Garamond" panose="02020404030301010803" pitchFamily="18" charset="0"/>
                        </a:rPr>
                        <a:t>561,764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577" marR="5577" marT="55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 smtClean="0">
                          <a:effectLst/>
                          <a:latin typeface="Garamond" panose="02020404030301010803" pitchFamily="18" charset="0"/>
                        </a:rPr>
                        <a:t>(47%)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94077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  <a:latin typeface="Garamond" panose="02020404030301010803" pitchFamily="18" charset="0"/>
                        </a:rPr>
                        <a:t>Advances - net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577" marR="5577" marT="55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Garamond" panose="02020404030301010803" pitchFamily="18" charset="0"/>
                        </a:rPr>
                        <a:t>             </a:t>
                      </a:r>
                      <a:r>
                        <a:rPr lang="en-GB" sz="1200" u="none" strike="noStrike" dirty="0" smtClean="0">
                          <a:effectLst/>
                          <a:latin typeface="Garamond" panose="02020404030301010803" pitchFamily="18" charset="0"/>
                        </a:rPr>
                        <a:t>577,893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577" marR="5577" marT="55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Garamond" panose="02020404030301010803" pitchFamily="18" charset="0"/>
                        </a:rPr>
                        <a:t>             </a:t>
                      </a:r>
                      <a:r>
                        <a:rPr lang="en-GB" sz="1200" u="none" strike="noStrike" dirty="0" smtClean="0">
                          <a:effectLst/>
                          <a:latin typeface="Garamond" panose="02020404030301010803" pitchFamily="18" charset="0"/>
                        </a:rPr>
                        <a:t>626,704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577" marR="5577" marT="55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Garamond" panose="02020404030301010803" pitchFamily="18" charset="0"/>
                        </a:rPr>
                        <a:t>(</a:t>
                      </a:r>
                      <a:r>
                        <a:rPr lang="en-GB" sz="1200" u="none" strike="noStrike" dirty="0" smtClean="0">
                          <a:effectLst/>
                          <a:latin typeface="Garamond" panose="02020404030301010803" pitchFamily="18" charset="0"/>
                        </a:rPr>
                        <a:t>8%)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94077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smtClean="0">
                          <a:effectLst/>
                          <a:latin typeface="Garamond" panose="02020404030301010803" pitchFamily="18" charset="0"/>
                        </a:rPr>
                        <a:t>Operating </a:t>
                      </a:r>
                      <a:r>
                        <a:rPr lang="en-GB" sz="1200" u="none" strike="noStrike" dirty="0">
                          <a:effectLst/>
                          <a:latin typeface="Garamond" panose="02020404030301010803" pitchFamily="18" charset="0"/>
                        </a:rPr>
                        <a:t>Fixed assets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577" marR="5577" marT="55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Garamond" panose="02020404030301010803" pitchFamily="18" charset="0"/>
                        </a:rPr>
                        <a:t>               </a:t>
                      </a:r>
                      <a:r>
                        <a:rPr lang="en-GB" sz="1200" u="none" strike="noStrike" dirty="0" smtClean="0">
                          <a:effectLst/>
                          <a:latin typeface="Garamond" panose="02020404030301010803" pitchFamily="18" charset="0"/>
                        </a:rPr>
                        <a:t>31,936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577" marR="5577" marT="55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Garamond" panose="02020404030301010803" pitchFamily="18" charset="0"/>
                        </a:rPr>
                        <a:t>               </a:t>
                      </a:r>
                      <a:r>
                        <a:rPr lang="en-GB" sz="1200" u="none" strike="noStrike" dirty="0" smtClean="0">
                          <a:effectLst/>
                          <a:latin typeface="Garamond" panose="02020404030301010803" pitchFamily="18" charset="0"/>
                        </a:rPr>
                        <a:t>31,796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577" marR="5577" marT="55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Garamond" panose="02020404030301010803" pitchFamily="18" charset="0"/>
                        </a:rPr>
                        <a:t>0%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84974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  <a:latin typeface="Garamond" panose="02020404030301010803" pitchFamily="18" charset="0"/>
                        </a:rPr>
                        <a:t>Deferred tax assets - net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577" marR="5577" marT="55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Garamond" panose="02020404030301010803" pitchFamily="18" charset="0"/>
                        </a:rPr>
                        <a:t>                 </a:t>
                      </a:r>
                      <a:r>
                        <a:rPr lang="en-GB" sz="1200" u="none" strike="noStrike" dirty="0" smtClean="0">
                          <a:effectLst/>
                          <a:latin typeface="Garamond" panose="02020404030301010803" pitchFamily="18" charset="0"/>
                        </a:rPr>
                        <a:t>9,669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577" marR="5577" marT="55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Garamond" panose="02020404030301010803" pitchFamily="18" charset="0"/>
                        </a:rPr>
                        <a:t>                 </a:t>
                      </a:r>
                      <a:r>
                        <a:rPr lang="en-GB" sz="1200" u="none" strike="noStrike" dirty="0" smtClean="0">
                          <a:effectLst/>
                          <a:latin typeface="Garamond" panose="02020404030301010803" pitchFamily="18" charset="0"/>
                        </a:rPr>
                        <a:t>9,877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577" marR="5577" marT="55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Garamond" panose="02020404030301010803" pitchFamily="18" charset="0"/>
                        </a:rPr>
                        <a:t>(</a:t>
                      </a:r>
                      <a:r>
                        <a:rPr lang="en-GB" sz="1200" u="none" strike="noStrike" dirty="0" smtClean="0">
                          <a:effectLst/>
                          <a:latin typeface="Garamond" panose="02020404030301010803" pitchFamily="18" charset="0"/>
                        </a:rPr>
                        <a:t>2%)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94077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  <a:latin typeface="Garamond" panose="02020404030301010803" pitchFamily="18" charset="0"/>
                        </a:rPr>
                        <a:t>Other assets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577" marR="5577" marT="5577" marB="0" anchor="b"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Garamond" panose="02020404030301010803" pitchFamily="18" charset="0"/>
                        </a:rPr>
                        <a:t>               </a:t>
                      </a:r>
                      <a:r>
                        <a:rPr lang="en-GB" sz="1200" u="none" strike="noStrike" dirty="0" smtClean="0">
                          <a:effectLst/>
                          <a:latin typeface="Garamond" panose="02020404030301010803" pitchFamily="18" charset="0"/>
                        </a:rPr>
                        <a:t>78,895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577" marR="5577" marT="5577" marB="0" anchor="b"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Garamond" panose="02020404030301010803" pitchFamily="18" charset="0"/>
                        </a:rPr>
                        <a:t>               </a:t>
                      </a:r>
                      <a:r>
                        <a:rPr lang="en-GB" sz="1200" u="none" strike="noStrike" dirty="0" smtClean="0">
                          <a:effectLst/>
                          <a:latin typeface="Garamond" panose="02020404030301010803" pitchFamily="18" charset="0"/>
                        </a:rPr>
                        <a:t>91,045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577" marR="5577" marT="5577" marB="0" anchor="b"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Garamond" panose="02020404030301010803" pitchFamily="18" charset="0"/>
                        </a:rPr>
                        <a:t>(</a:t>
                      </a:r>
                      <a:r>
                        <a:rPr lang="en-GB" sz="1200" u="none" strike="noStrike" dirty="0" smtClean="0">
                          <a:effectLst/>
                          <a:latin typeface="Garamond" panose="02020404030301010803" pitchFamily="18" charset="0"/>
                        </a:rPr>
                        <a:t>13%)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974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u="none" strike="noStrike" dirty="0">
                          <a:effectLst/>
                          <a:latin typeface="Garamond" panose="02020404030301010803" pitchFamily="18" charset="0"/>
                        </a:rPr>
                        <a:t>Total </a:t>
                      </a:r>
                      <a:r>
                        <a:rPr lang="en-GB" sz="1200" b="1" u="none" strike="noStrike" dirty="0" smtClean="0">
                          <a:effectLst/>
                          <a:latin typeface="Garamond" panose="02020404030301010803" pitchFamily="18" charset="0"/>
                        </a:rPr>
                        <a:t>Assets</a:t>
                      </a:r>
                      <a:endParaRPr lang="en-GB" sz="12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577" marR="5577" marT="5577" marB="0" anchor="b"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  <a:latin typeface="Garamond" panose="02020404030301010803" pitchFamily="18" charset="0"/>
                        </a:rPr>
                        <a:t>         </a:t>
                      </a:r>
                      <a:r>
                        <a:rPr lang="en-GB" sz="1200" b="1" u="none" strike="noStrike" dirty="0" smtClean="0">
                          <a:effectLst/>
                          <a:latin typeface="Garamond" panose="02020404030301010803" pitchFamily="18" charset="0"/>
                        </a:rPr>
                        <a:t>1,706,362 </a:t>
                      </a:r>
                      <a:endParaRPr lang="en-GB" sz="12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577" marR="5577" marT="5577" marB="0" anchor="b"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  <a:latin typeface="Garamond" panose="02020404030301010803" pitchFamily="18" charset="0"/>
                        </a:rPr>
                        <a:t>         </a:t>
                      </a:r>
                      <a:r>
                        <a:rPr lang="en-GB" sz="1200" b="1" u="none" strike="noStrike" dirty="0" smtClean="0">
                          <a:effectLst/>
                          <a:latin typeface="Garamond" panose="02020404030301010803" pitchFamily="18" charset="0"/>
                        </a:rPr>
                        <a:t>1,543,054 </a:t>
                      </a:r>
                      <a:endParaRPr lang="en-GB" sz="12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577" marR="5577" marT="5577" marB="0" anchor="b"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  <a:latin typeface="Garamond" panose="02020404030301010803" pitchFamily="18" charset="0"/>
                        </a:rPr>
                        <a:t>11%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179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u="none" strike="noStrike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LIABILITES</a:t>
                      </a:r>
                      <a:endParaRPr lang="en-GB" sz="1200" b="1" i="0" u="none" strike="noStrike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577" marR="5577" marT="5577" marB="0" anchor="b"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1" i="0" u="none" strike="noStrike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577" marR="5577" marT="5577" marB="0" anchor="b"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1" i="0" u="none" strike="noStrike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577" marR="5577" marT="5577" marB="0" anchor="b"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1" i="0" u="none" strike="noStrike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577" marR="5577" marT="5577" marB="0" anchor="b"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50"/>
                    </a:solidFill>
                  </a:tcPr>
                </a:tc>
              </a:tr>
              <a:tr h="184974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  <a:latin typeface="Garamond" panose="02020404030301010803" pitchFamily="18" charset="0"/>
                        </a:rPr>
                        <a:t>Bills payable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577" marR="5577" marT="55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Garamond" panose="02020404030301010803" pitchFamily="18" charset="0"/>
                        </a:rPr>
                        <a:t>                 </a:t>
                      </a:r>
                      <a:r>
                        <a:rPr lang="en-GB" sz="1200" u="none" strike="noStrike" dirty="0" smtClean="0">
                          <a:effectLst/>
                          <a:latin typeface="Garamond" panose="02020404030301010803" pitchFamily="18" charset="0"/>
                        </a:rPr>
                        <a:t>9,172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577" marR="5577" marT="55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Garamond" panose="02020404030301010803" pitchFamily="18" charset="0"/>
                        </a:rPr>
                        <a:t>               </a:t>
                      </a:r>
                      <a:r>
                        <a:rPr lang="en-GB" sz="1200" u="none" strike="noStrike" dirty="0" smtClean="0">
                          <a:effectLst/>
                          <a:latin typeface="Garamond" panose="02020404030301010803" pitchFamily="18" charset="0"/>
                        </a:rPr>
                        <a:t>11,012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577" marR="5577" marT="55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Garamond" panose="02020404030301010803" pitchFamily="18" charset="0"/>
                        </a:rPr>
                        <a:t>(</a:t>
                      </a:r>
                      <a:r>
                        <a:rPr lang="en-GB" sz="1200" u="none" strike="noStrike" dirty="0" smtClean="0">
                          <a:effectLst/>
                          <a:latin typeface="Garamond" panose="02020404030301010803" pitchFamily="18" charset="0"/>
                        </a:rPr>
                        <a:t>17%)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94077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  <a:latin typeface="Garamond" panose="02020404030301010803" pitchFamily="18" charset="0"/>
                        </a:rPr>
                        <a:t>Borrowings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577" marR="5577" marT="55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Garamond" panose="02020404030301010803" pitchFamily="18" charset="0"/>
                        </a:rPr>
                        <a:t>               </a:t>
                      </a:r>
                      <a:r>
                        <a:rPr lang="en-GB" sz="1200" u="none" strike="noStrike" dirty="0" smtClean="0">
                          <a:effectLst/>
                          <a:latin typeface="Garamond" panose="02020404030301010803" pitchFamily="18" charset="0"/>
                        </a:rPr>
                        <a:t>21,911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577" marR="5577" marT="55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Garamond" panose="02020404030301010803" pitchFamily="18" charset="0"/>
                        </a:rPr>
                        <a:t>               </a:t>
                      </a:r>
                      <a:r>
                        <a:rPr lang="en-GB" sz="1200" u="none" strike="noStrike" dirty="0" smtClean="0">
                          <a:effectLst/>
                          <a:latin typeface="Garamond" panose="02020404030301010803" pitchFamily="18" charset="0"/>
                        </a:rPr>
                        <a:t>37,541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577" marR="5577" marT="55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Garamond" panose="02020404030301010803" pitchFamily="18" charset="0"/>
                        </a:rPr>
                        <a:t>(</a:t>
                      </a:r>
                      <a:r>
                        <a:rPr lang="en-GB" sz="1200" u="none" strike="noStrike" dirty="0" smtClean="0">
                          <a:effectLst/>
                          <a:latin typeface="Garamond" panose="02020404030301010803" pitchFamily="18" charset="0"/>
                        </a:rPr>
                        <a:t>42%)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84974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  <a:latin typeface="Garamond" panose="02020404030301010803" pitchFamily="18" charset="0"/>
                        </a:rPr>
                        <a:t>Deposits and other accounts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577" marR="5577" marT="55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Garamond" panose="02020404030301010803" pitchFamily="18" charset="0"/>
                        </a:rPr>
                        <a:t>         </a:t>
                      </a:r>
                      <a:r>
                        <a:rPr lang="en-GB" sz="1200" u="none" strike="noStrike" dirty="0" smtClean="0">
                          <a:effectLst/>
                          <a:latin typeface="Garamond" panose="02020404030301010803" pitchFamily="18" charset="0"/>
                        </a:rPr>
                        <a:t>  </a:t>
                      </a:r>
                      <a:r>
                        <a:rPr lang="en-GB" sz="1200" u="none" strike="noStrike" kern="1200" dirty="0" smtClean="0">
                          <a:effectLst/>
                          <a:latin typeface="Garamond" panose="02020404030301010803" pitchFamily="18" charset="0"/>
                        </a:rPr>
                        <a:t>1,431,037</a:t>
                      </a:r>
                      <a:r>
                        <a:rPr lang="en-GB" sz="1200" u="none" strike="noStrike" dirty="0" smtClean="0"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577" marR="5577" marT="55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Garamond" panose="02020404030301010803" pitchFamily="18" charset="0"/>
                        </a:rPr>
                        <a:t>         </a:t>
                      </a:r>
                      <a:r>
                        <a:rPr lang="en-GB" sz="1200" u="none" strike="noStrike" dirty="0" smtClean="0">
                          <a:effectLst/>
                          <a:latin typeface="Garamond" panose="02020404030301010803" pitchFamily="18" charset="0"/>
                        </a:rPr>
                        <a:t>  1,233,525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577" marR="5577" marT="55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Garamond" panose="02020404030301010803" pitchFamily="18" charset="0"/>
                        </a:rPr>
                        <a:t>16%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9407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Garamond" panose="02020404030301010803" pitchFamily="18" charset="0"/>
                        </a:rPr>
                        <a:t>Liabilities against assets subject to Finance Lease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577" marR="5577" marT="55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 smtClean="0">
                          <a:effectLst/>
                          <a:latin typeface="Garamond" panose="02020404030301010803" pitchFamily="18" charset="0"/>
                        </a:rPr>
                        <a:t>                      36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577" marR="5577" marT="55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 smtClean="0">
                          <a:effectLst/>
                          <a:latin typeface="Garamond" panose="02020404030301010803" pitchFamily="18" charset="0"/>
                        </a:rPr>
                        <a:t>                     13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577" marR="5577" marT="55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Garamond" panose="02020404030301010803" pitchFamily="18" charset="0"/>
                        </a:rPr>
                        <a:t>181%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84974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  <a:latin typeface="Garamond" panose="02020404030301010803" pitchFamily="18" charset="0"/>
                        </a:rPr>
                        <a:t>Other liabilities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577" marR="5577" marT="5577" marB="0" anchor="b"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Garamond" panose="02020404030301010803" pitchFamily="18" charset="0"/>
                        </a:rPr>
                        <a:t>               </a:t>
                      </a:r>
                      <a:r>
                        <a:rPr lang="en-GB" sz="1200" u="none" strike="noStrike" dirty="0" smtClean="0">
                          <a:effectLst/>
                          <a:latin typeface="Garamond" panose="02020404030301010803" pitchFamily="18" charset="0"/>
                        </a:rPr>
                        <a:t>75,855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577" marR="5577" marT="5577" marB="0" anchor="b"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Garamond" panose="02020404030301010803" pitchFamily="18" charset="0"/>
                        </a:rPr>
                        <a:t>               </a:t>
                      </a:r>
                      <a:r>
                        <a:rPr lang="en-GB" sz="1200" u="none" strike="noStrike" dirty="0" smtClean="0">
                          <a:effectLst/>
                          <a:latin typeface="Garamond" panose="02020404030301010803" pitchFamily="18" charset="0"/>
                        </a:rPr>
                        <a:t>82,639 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577" marR="5577" marT="5577" marB="0" anchor="b"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Garamond" panose="02020404030301010803" pitchFamily="18" charset="0"/>
                        </a:rPr>
                        <a:t>(</a:t>
                      </a:r>
                      <a:r>
                        <a:rPr lang="en-GB" sz="1200" u="none" strike="noStrike" dirty="0" smtClean="0">
                          <a:effectLst/>
                          <a:latin typeface="Garamond" panose="02020404030301010803" pitchFamily="18" charset="0"/>
                        </a:rPr>
                        <a:t>8%)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974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u="none" strike="noStrike" dirty="0">
                          <a:effectLst/>
                          <a:latin typeface="Garamond" panose="02020404030301010803" pitchFamily="18" charset="0"/>
                        </a:rPr>
                        <a:t>Total Liabilities</a:t>
                      </a:r>
                      <a:endParaRPr lang="en-GB" sz="12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577" marR="5577" marT="5577" marB="0" anchor="b"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  <a:latin typeface="Garamond" panose="02020404030301010803" pitchFamily="18" charset="0"/>
                        </a:rPr>
                        <a:t>         </a:t>
                      </a:r>
                      <a:r>
                        <a:rPr lang="en-GB" sz="1200" b="1" u="none" strike="noStrike" dirty="0" smtClean="0">
                          <a:effectLst/>
                          <a:latin typeface="Garamond" panose="02020404030301010803" pitchFamily="18" charset="0"/>
                        </a:rPr>
                        <a:t>1,538,010 </a:t>
                      </a:r>
                      <a:endParaRPr lang="en-GB" sz="12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577" marR="5577" marT="5577" marB="0" anchor="b"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  <a:latin typeface="Garamond" panose="02020404030301010803" pitchFamily="18" charset="0"/>
                        </a:rPr>
                        <a:t>        </a:t>
                      </a:r>
                      <a:r>
                        <a:rPr lang="en-GB" sz="1200" b="1" u="none" strike="noStrike" dirty="0" smtClean="0">
                          <a:effectLst/>
                          <a:latin typeface="Garamond" panose="02020404030301010803" pitchFamily="18" charset="0"/>
                        </a:rPr>
                        <a:t>   1,364,725 </a:t>
                      </a:r>
                      <a:endParaRPr lang="en-GB" sz="12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577" marR="5577" marT="5577" marB="0" anchor="b"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  <a:latin typeface="Garamond" panose="02020404030301010803" pitchFamily="18" charset="0"/>
                        </a:rPr>
                        <a:t>13%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077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u="none" strike="noStrike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NET ASSETS</a:t>
                      </a:r>
                      <a:endParaRPr lang="en-GB" sz="1200" b="1" i="0" u="none" strike="noStrike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577" marR="5577" marT="5577" marB="0" anchor="b"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             </a:t>
                      </a:r>
                      <a:r>
                        <a:rPr lang="en-GB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168,351 </a:t>
                      </a:r>
                      <a:endParaRPr lang="en-GB" sz="1200" b="1" i="0" u="none" strike="noStrike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577" marR="5577" marT="5577" marB="0" anchor="b"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             </a:t>
                      </a:r>
                      <a:r>
                        <a:rPr lang="en-GB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178,329 </a:t>
                      </a:r>
                      <a:endParaRPr lang="en-GB" sz="1200" b="1" i="0" u="none" strike="noStrike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577" marR="5577" marT="5577" marB="0" anchor="b"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1" i="0" u="none" strike="noStrike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577" marR="5577" marT="5577" marB="0" anchor="b"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94077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  <a:latin typeface="Garamond" panose="02020404030301010803" pitchFamily="18" charset="0"/>
                        </a:rPr>
                        <a:t>Share capital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577" marR="5577" marT="5577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Garamond" panose="02020404030301010803" pitchFamily="18" charset="0"/>
                        </a:rPr>
                        <a:t>               </a:t>
                      </a:r>
                      <a:r>
                        <a:rPr lang="en-GB" sz="1200" u="none" strike="noStrike" dirty="0" smtClean="0">
                          <a:effectLst/>
                          <a:latin typeface="Garamond" panose="02020404030301010803" pitchFamily="18" charset="0"/>
                        </a:rPr>
                        <a:t>21,275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577" marR="5577" marT="5577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Garamond" panose="02020404030301010803" pitchFamily="18" charset="0"/>
                        </a:rPr>
                        <a:t>               </a:t>
                      </a:r>
                      <a:r>
                        <a:rPr lang="en-GB" sz="1200" u="none" strike="noStrike" dirty="0" smtClean="0">
                          <a:effectLst/>
                          <a:latin typeface="Garamond" panose="02020404030301010803" pitchFamily="18" charset="0"/>
                        </a:rPr>
                        <a:t>21,275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577" marR="5577" marT="5577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Garamond" panose="02020404030301010803" pitchFamily="18" charset="0"/>
                        </a:rPr>
                        <a:t>0%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94077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  <a:latin typeface="Garamond" panose="02020404030301010803" pitchFamily="18" charset="0"/>
                        </a:rPr>
                        <a:t>Reserves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577" marR="5577" marT="55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Garamond" panose="02020404030301010803" pitchFamily="18" charset="0"/>
                        </a:rPr>
                        <a:t>               </a:t>
                      </a:r>
                      <a:r>
                        <a:rPr lang="en-GB" sz="1200" u="none" strike="noStrike" dirty="0" smtClean="0">
                          <a:effectLst/>
                          <a:latin typeface="Garamond" panose="02020404030301010803" pitchFamily="18" charset="0"/>
                        </a:rPr>
                        <a:t>45,581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577" marR="5577" marT="55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Garamond" panose="02020404030301010803" pitchFamily="18" charset="0"/>
                        </a:rPr>
                        <a:t>               </a:t>
                      </a:r>
                      <a:r>
                        <a:rPr lang="en-GB" sz="1200" u="none" strike="noStrike" dirty="0" smtClean="0">
                          <a:effectLst/>
                          <a:latin typeface="Garamond" panose="02020404030301010803" pitchFamily="18" charset="0"/>
                        </a:rPr>
                        <a:t>32,074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577" marR="5577" marT="55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Garamond" panose="02020404030301010803" pitchFamily="18" charset="0"/>
                        </a:rPr>
                        <a:t>42%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94077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  <a:latin typeface="Garamond" panose="02020404030301010803" pitchFamily="18" charset="0"/>
                        </a:rPr>
                        <a:t>Unappropriated profit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577" marR="5577" marT="55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Garamond" panose="02020404030301010803" pitchFamily="18" charset="0"/>
                        </a:rPr>
                        <a:t>               </a:t>
                      </a:r>
                      <a:r>
                        <a:rPr lang="en-GB" sz="1200" u="none" strike="noStrike" dirty="0" smtClean="0">
                          <a:effectLst/>
                          <a:latin typeface="Garamond" panose="02020404030301010803" pitchFamily="18" charset="0"/>
                        </a:rPr>
                        <a:t>49,156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577" marR="5577" marT="55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Garamond" panose="02020404030301010803" pitchFamily="18" charset="0"/>
                        </a:rPr>
                        <a:t>               </a:t>
                      </a:r>
                      <a:r>
                        <a:rPr lang="en-GB" sz="1200" u="none" strike="noStrike" dirty="0" smtClean="0">
                          <a:effectLst/>
                          <a:latin typeface="Garamond" panose="02020404030301010803" pitchFamily="18" charset="0"/>
                        </a:rPr>
                        <a:t>57,009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577" marR="5577" marT="55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Garamond" panose="02020404030301010803" pitchFamily="18" charset="0"/>
                        </a:rPr>
                        <a:t>(</a:t>
                      </a:r>
                      <a:r>
                        <a:rPr lang="en-GB" sz="1200" u="none" strike="noStrike" dirty="0" smtClean="0">
                          <a:effectLst/>
                          <a:latin typeface="Garamond" panose="02020404030301010803" pitchFamily="18" charset="0"/>
                        </a:rPr>
                        <a:t>14%)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94077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u="none" strike="noStrike" dirty="0">
                          <a:effectLst/>
                          <a:latin typeface="Garamond" panose="02020404030301010803" pitchFamily="18" charset="0"/>
                        </a:rPr>
                        <a:t>Equity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577" marR="5577" marT="5577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  <a:latin typeface="Garamond" panose="02020404030301010803" pitchFamily="18" charset="0"/>
                        </a:rPr>
                        <a:t>             </a:t>
                      </a:r>
                      <a:r>
                        <a:rPr lang="en-GB" sz="1200" b="1" u="none" strike="noStrike" dirty="0" smtClean="0">
                          <a:effectLst/>
                          <a:latin typeface="Garamond" panose="02020404030301010803" pitchFamily="18" charset="0"/>
                        </a:rPr>
                        <a:t>116,011 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577" marR="5577" marT="5577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  <a:latin typeface="Garamond" panose="02020404030301010803" pitchFamily="18" charset="0"/>
                        </a:rPr>
                        <a:t>             </a:t>
                      </a:r>
                      <a:r>
                        <a:rPr lang="en-GB" sz="1200" b="1" u="none" strike="noStrike" dirty="0" smtClean="0">
                          <a:effectLst/>
                          <a:latin typeface="Garamond" panose="02020404030301010803" pitchFamily="18" charset="0"/>
                        </a:rPr>
                        <a:t>110,356 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577" marR="5577" marT="5577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  <a:latin typeface="Garamond" panose="02020404030301010803" pitchFamily="18" charset="0"/>
                        </a:rPr>
                        <a:t>5%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07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Garamond" panose="02020404030301010803" pitchFamily="18" charset="0"/>
                        </a:rPr>
                        <a:t>Surplus on revaluation of assets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577" marR="5577" marT="5577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Garamond" panose="02020404030301010803" pitchFamily="18" charset="0"/>
                        </a:rPr>
                        <a:t>               </a:t>
                      </a:r>
                      <a:r>
                        <a:rPr lang="en-GB" sz="1200" u="none" strike="noStrike" dirty="0" smtClean="0">
                          <a:effectLst/>
                          <a:latin typeface="Garamond" panose="02020404030301010803" pitchFamily="18" charset="0"/>
                        </a:rPr>
                        <a:t>52,340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577" marR="5577" marT="5577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Garamond" panose="02020404030301010803" pitchFamily="18" charset="0"/>
                        </a:rPr>
                        <a:t>               </a:t>
                      </a:r>
                      <a:r>
                        <a:rPr lang="en-GB" sz="1200" u="none" strike="noStrike" dirty="0" smtClean="0">
                          <a:effectLst/>
                          <a:latin typeface="Garamond" panose="02020404030301010803" pitchFamily="18" charset="0"/>
                        </a:rPr>
                        <a:t>67,973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577" marR="5577" marT="5577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Garamond" panose="02020404030301010803" pitchFamily="18" charset="0"/>
                        </a:rPr>
                        <a:t>(</a:t>
                      </a:r>
                      <a:r>
                        <a:rPr lang="en-GB" sz="1200" u="none" strike="noStrike" dirty="0" smtClean="0">
                          <a:effectLst/>
                          <a:latin typeface="Garamond" panose="02020404030301010803" pitchFamily="18" charset="0"/>
                        </a:rPr>
                        <a:t>23%)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077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smtClean="0">
                          <a:effectLst/>
                          <a:latin typeface="Garamond" panose="02020404030301010803" pitchFamily="18" charset="0"/>
                        </a:rPr>
                        <a:t>Total</a:t>
                      </a:r>
                      <a:endParaRPr lang="en-GB" sz="12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577" marR="5577" marT="5577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Garamond" panose="02020404030301010803" pitchFamily="18" charset="0"/>
                        </a:rPr>
                        <a:t>             </a:t>
                      </a:r>
                      <a:r>
                        <a:rPr lang="en-GB" sz="1200" u="none" strike="noStrike" dirty="0" smtClean="0">
                          <a:effectLst/>
                          <a:latin typeface="Garamond" panose="02020404030301010803" pitchFamily="18" charset="0"/>
                        </a:rPr>
                        <a:t>168,351 </a:t>
                      </a:r>
                      <a:endParaRPr lang="en-GB" sz="12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577" marR="5577" marT="5577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Garamond" panose="02020404030301010803" pitchFamily="18" charset="0"/>
                        </a:rPr>
                        <a:t>             </a:t>
                      </a:r>
                      <a:r>
                        <a:rPr lang="en-GB" sz="1200" u="none" strike="noStrike" dirty="0" smtClean="0">
                          <a:effectLst/>
                          <a:latin typeface="Garamond" panose="02020404030301010803" pitchFamily="18" charset="0"/>
                        </a:rPr>
                        <a:t>178,329 </a:t>
                      </a:r>
                      <a:endParaRPr lang="en-GB" sz="12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577" marR="5577" marT="5577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Garamond" panose="02020404030301010803" pitchFamily="18" charset="0"/>
                        </a:rPr>
                        <a:t>(</a:t>
                      </a:r>
                      <a:r>
                        <a:rPr lang="en-GB" sz="1200" u="none" strike="noStrike" dirty="0" smtClean="0">
                          <a:effectLst/>
                          <a:latin typeface="Garamond" panose="02020404030301010803" pitchFamily="18" charset="0"/>
                        </a:rPr>
                        <a:t>6%)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97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Breakup Value Per Share (Rs.)</a:t>
                      </a:r>
                      <a:endParaRPr lang="en-GB" sz="1200" b="1" i="0" u="none" strike="noStrike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577" marR="5577" marT="5577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                79.13</a:t>
                      </a:r>
                      <a:endParaRPr lang="en-GB" sz="1200" b="1" i="0" u="none" strike="noStrike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577" marR="5577" marT="5577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                 83.82</a:t>
                      </a:r>
                      <a:endParaRPr lang="en-GB" sz="1200" b="1" i="0" u="none" strike="noStrike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577" marR="5577" marT="5577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1" i="0" u="none" strike="noStrike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2438399" y="152400"/>
            <a:ext cx="6569123" cy="6999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</p:spPr>
        <p:txBody>
          <a:bodyPr anchor="ctr"/>
          <a:lstStyle>
            <a:defPPr>
              <a:defRPr lang="en-US"/>
            </a:defPPr>
            <a:lvl1pPr algn="ctr" eaLnBrk="0" hangingPunct="0">
              <a:defRPr sz="2400" b="1">
                <a:solidFill>
                  <a:schemeClr val="bg1"/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  <a:lvl2pPr algn="ctr" eaLnBrk="0" hangingPunct="0">
              <a:defRPr sz="4400">
                <a:latin typeface="Calibri" pitchFamily="34" charset="0"/>
              </a:defRPr>
            </a:lvl2pPr>
            <a:lvl3pPr algn="ctr" eaLnBrk="0" hangingPunct="0">
              <a:defRPr sz="4400">
                <a:latin typeface="Calibri" pitchFamily="34" charset="0"/>
              </a:defRPr>
            </a:lvl3pPr>
            <a:lvl4pPr algn="ctr" eaLnBrk="0" hangingPunct="0">
              <a:defRPr sz="4400">
                <a:latin typeface="Calibri" pitchFamily="34" charset="0"/>
              </a:defRPr>
            </a:lvl4pPr>
            <a:lvl5pPr algn="ctr" eaLnBrk="0" hangingPunct="0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en-US" dirty="0"/>
              <a:t>Statement of Financial Position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20000" y="85232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Garamond" panose="02020404030301010803" pitchFamily="18" charset="0"/>
              </a:rPr>
              <a:t>(Rs. </a:t>
            </a:r>
            <a:r>
              <a:rPr lang="en-US" sz="1200" dirty="0">
                <a:latin typeface="Garamond" panose="02020404030301010803" pitchFamily="18" charset="0"/>
              </a:rPr>
              <a:t>i</a:t>
            </a:r>
            <a:r>
              <a:rPr lang="en-US" sz="1200" dirty="0" smtClean="0">
                <a:latin typeface="Garamond" panose="02020404030301010803" pitchFamily="18" charset="0"/>
              </a:rPr>
              <a:t>n million)</a:t>
            </a:r>
            <a:endParaRPr lang="en-GB" sz="12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87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6067224"/>
              </p:ext>
            </p:extLst>
          </p:nvPr>
        </p:nvGraphicFramePr>
        <p:xfrm>
          <a:off x="381002" y="1066800"/>
          <a:ext cx="8626521" cy="4724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52691"/>
                <a:gridCol w="794766"/>
                <a:gridCol w="794766"/>
                <a:gridCol w="794766"/>
                <a:gridCol w="794766"/>
                <a:gridCol w="794766"/>
              </a:tblGrid>
              <a:tr h="3937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700" b="1" u="none" strike="noStrike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Key Financial Ratios</a:t>
                      </a:r>
                      <a:endParaRPr lang="en-GB" sz="1700" b="1" i="0" u="none" strike="noStrike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b="1" u="none" strike="noStrike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2011</a:t>
                      </a:r>
                      <a:endParaRPr lang="en-GB" sz="1700" b="1" i="0" u="none" strike="noStrike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b="1" u="none" strike="noStrike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2012</a:t>
                      </a:r>
                      <a:endParaRPr lang="en-GB" sz="1700" b="1" i="0" u="none" strike="noStrike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b="1" u="none" strike="noStrike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2013</a:t>
                      </a:r>
                      <a:endParaRPr lang="en-GB" sz="1700" b="1" i="0" u="none" strike="noStrike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b="1" u="none" strike="noStrike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2014</a:t>
                      </a:r>
                      <a:endParaRPr lang="en-GB" sz="1700" b="1" i="0" u="none" strike="noStrike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b="1" u="none" strike="noStrike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2015</a:t>
                      </a:r>
                      <a:endParaRPr lang="en-GB" sz="1700" b="1" i="0" u="none" strike="noStrike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700" u="none" strike="noStrike" dirty="0" smtClean="0">
                          <a:effectLst/>
                          <a:latin typeface="Garamond" panose="02020404030301010803" pitchFamily="18" charset="0"/>
                        </a:rPr>
                        <a:t>  Advance </a:t>
                      </a:r>
                      <a:r>
                        <a:rPr lang="en-GB" sz="1700" u="none" strike="noStrike" dirty="0">
                          <a:effectLst/>
                          <a:latin typeface="Garamond" panose="02020404030301010803" pitchFamily="18" charset="0"/>
                        </a:rPr>
                        <a:t>(Gross) to Deposits</a:t>
                      </a:r>
                      <a:endParaRPr lang="en-GB" sz="1700" b="0" i="0" u="none" strike="noStrike" dirty="0">
                        <a:solidFill>
                          <a:srgbClr val="231F2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u="none" strike="noStrike" dirty="0">
                          <a:effectLst/>
                          <a:latin typeface="Garamond" panose="02020404030301010803" pitchFamily="18" charset="0"/>
                        </a:rPr>
                        <a:t>63.90%</a:t>
                      </a:r>
                      <a:endParaRPr lang="en-GB" sz="1700" b="0" i="0" u="none" strike="noStrike" dirty="0">
                        <a:solidFill>
                          <a:srgbClr val="231F2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u="none" strike="noStrike">
                          <a:effectLst/>
                          <a:latin typeface="Garamond" panose="02020404030301010803" pitchFamily="18" charset="0"/>
                        </a:rPr>
                        <a:t>70.40%</a:t>
                      </a:r>
                      <a:endParaRPr lang="en-GB" sz="1700" b="0" i="0" u="none" strike="noStrike">
                        <a:solidFill>
                          <a:srgbClr val="231F2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u="none" strike="noStrike">
                          <a:effectLst/>
                          <a:latin typeface="Garamond" panose="02020404030301010803" pitchFamily="18" charset="0"/>
                        </a:rPr>
                        <a:t>64.30%</a:t>
                      </a:r>
                      <a:endParaRPr lang="en-GB" sz="1700" b="0" i="0" u="none" strike="noStrike">
                        <a:solidFill>
                          <a:srgbClr val="231F2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u="none" strike="noStrike">
                          <a:effectLst/>
                          <a:latin typeface="Garamond" panose="02020404030301010803" pitchFamily="18" charset="0"/>
                        </a:rPr>
                        <a:t>59.00%</a:t>
                      </a:r>
                      <a:endParaRPr lang="en-GB" sz="1700" b="0" i="0" u="none" strike="noStrike">
                        <a:solidFill>
                          <a:srgbClr val="231F2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u="none" strike="noStrike" dirty="0">
                          <a:effectLst/>
                          <a:latin typeface="Garamond" panose="02020404030301010803" pitchFamily="18" charset="0"/>
                        </a:rPr>
                        <a:t>48.30%</a:t>
                      </a:r>
                      <a:endParaRPr lang="en-GB" sz="1700" b="0" i="0" u="none" strike="noStrike" dirty="0">
                        <a:solidFill>
                          <a:srgbClr val="231F2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700" u="none" strike="noStrike" dirty="0" smtClean="0">
                          <a:effectLst/>
                          <a:latin typeface="Garamond" panose="02020404030301010803" pitchFamily="18" charset="0"/>
                        </a:rPr>
                        <a:t>  Cost </a:t>
                      </a:r>
                      <a:r>
                        <a:rPr lang="en-GB" sz="1700" u="none" strike="noStrike" dirty="0">
                          <a:effectLst/>
                          <a:latin typeface="Garamond" panose="02020404030301010803" pitchFamily="18" charset="0"/>
                        </a:rPr>
                        <a:t>to Income</a:t>
                      </a:r>
                      <a:endParaRPr lang="en-GB" sz="1700" b="0" i="0" u="none" strike="noStrike" dirty="0">
                        <a:solidFill>
                          <a:srgbClr val="231F2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u="none" strike="noStrike" dirty="0">
                          <a:effectLst/>
                          <a:latin typeface="Garamond" panose="02020404030301010803" pitchFamily="18" charset="0"/>
                        </a:rPr>
                        <a:t>45.70%</a:t>
                      </a:r>
                      <a:endParaRPr lang="en-GB" sz="1700" b="0" i="0" u="none" strike="noStrike" dirty="0">
                        <a:solidFill>
                          <a:srgbClr val="231F2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u="none" strike="noStrike">
                          <a:effectLst/>
                          <a:latin typeface="Garamond" panose="02020404030301010803" pitchFamily="18" charset="0"/>
                        </a:rPr>
                        <a:t>52.00%</a:t>
                      </a:r>
                      <a:endParaRPr lang="en-GB" sz="1700" b="0" i="0" u="none" strike="noStrike">
                        <a:solidFill>
                          <a:srgbClr val="231F2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u="none" strike="noStrike">
                          <a:effectLst/>
                          <a:latin typeface="Garamond" panose="02020404030301010803" pitchFamily="18" charset="0"/>
                        </a:rPr>
                        <a:t>56.90%</a:t>
                      </a:r>
                      <a:endParaRPr lang="en-GB" sz="1700" b="0" i="0" u="none" strike="noStrike">
                        <a:solidFill>
                          <a:srgbClr val="231F2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u="none" strike="noStrike">
                          <a:effectLst/>
                          <a:latin typeface="Garamond" panose="02020404030301010803" pitchFamily="18" charset="0"/>
                        </a:rPr>
                        <a:t>54.70%</a:t>
                      </a:r>
                      <a:endParaRPr lang="en-GB" sz="1700" b="0" i="0" u="none" strike="noStrike">
                        <a:solidFill>
                          <a:srgbClr val="231F2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u="none" strike="noStrike" dirty="0">
                          <a:effectLst/>
                          <a:latin typeface="Garamond" panose="02020404030301010803" pitchFamily="18" charset="0"/>
                        </a:rPr>
                        <a:t>47.60%</a:t>
                      </a:r>
                      <a:endParaRPr lang="en-GB" sz="1700" b="0" i="0" u="none" strike="noStrike" dirty="0">
                        <a:solidFill>
                          <a:srgbClr val="231F2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700" u="none" strike="noStrike" dirty="0" smtClean="0">
                          <a:effectLst/>
                          <a:latin typeface="Garamond" panose="02020404030301010803" pitchFamily="18" charset="0"/>
                        </a:rPr>
                        <a:t>  Earning </a:t>
                      </a:r>
                      <a:r>
                        <a:rPr lang="en-US" sz="1700" u="none" strike="noStrike" dirty="0">
                          <a:effectLst/>
                          <a:latin typeface="Garamond" panose="02020404030301010803" pitchFamily="18" charset="0"/>
                        </a:rPr>
                        <a:t>Assets to Total Assets</a:t>
                      </a:r>
                      <a:endParaRPr lang="en-US" sz="1700" b="0" i="0" u="none" strike="noStrike" dirty="0">
                        <a:solidFill>
                          <a:srgbClr val="231F2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u="none" strike="noStrike" dirty="0">
                          <a:effectLst/>
                          <a:latin typeface="Garamond" panose="02020404030301010803" pitchFamily="18" charset="0"/>
                        </a:rPr>
                        <a:t>91.20%</a:t>
                      </a:r>
                      <a:endParaRPr lang="en-GB" sz="1700" b="0" i="0" u="none" strike="noStrike" dirty="0">
                        <a:solidFill>
                          <a:srgbClr val="231F2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u="none" strike="noStrike">
                          <a:effectLst/>
                          <a:latin typeface="Garamond" panose="02020404030301010803" pitchFamily="18" charset="0"/>
                        </a:rPr>
                        <a:t>91.30%</a:t>
                      </a:r>
                      <a:endParaRPr lang="en-GB" sz="1700" b="0" i="0" u="none" strike="noStrike">
                        <a:solidFill>
                          <a:srgbClr val="231F2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u="none" strike="noStrike">
                          <a:effectLst/>
                          <a:latin typeface="Garamond" panose="02020404030301010803" pitchFamily="18" charset="0"/>
                        </a:rPr>
                        <a:t>90.90%</a:t>
                      </a:r>
                      <a:endParaRPr lang="en-GB" sz="1700" b="0" i="0" u="none" strike="noStrike">
                        <a:solidFill>
                          <a:srgbClr val="231F2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u="none" strike="noStrike">
                          <a:effectLst/>
                          <a:latin typeface="Garamond" panose="02020404030301010803" pitchFamily="18" charset="0"/>
                        </a:rPr>
                        <a:t>91.40%</a:t>
                      </a:r>
                      <a:endParaRPr lang="en-GB" sz="1700" b="0" i="0" u="none" strike="noStrike">
                        <a:solidFill>
                          <a:srgbClr val="231F2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u="none" strike="noStrike">
                          <a:effectLst/>
                          <a:latin typeface="Garamond" panose="02020404030301010803" pitchFamily="18" charset="0"/>
                        </a:rPr>
                        <a:t>92.90%</a:t>
                      </a:r>
                      <a:endParaRPr lang="en-GB" sz="1700" b="0" i="0" u="none" strike="noStrike">
                        <a:solidFill>
                          <a:srgbClr val="231F2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700" u="none" strike="noStrike" dirty="0" smtClean="0">
                          <a:effectLst/>
                          <a:latin typeface="Garamond" panose="02020404030301010803" pitchFamily="18" charset="0"/>
                        </a:rPr>
                        <a:t>  Investment </a:t>
                      </a:r>
                      <a:r>
                        <a:rPr lang="en-GB" sz="1700" u="none" strike="noStrike" dirty="0">
                          <a:effectLst/>
                          <a:latin typeface="Garamond" panose="02020404030301010803" pitchFamily="18" charset="0"/>
                        </a:rPr>
                        <a:t>to Deposits</a:t>
                      </a:r>
                      <a:endParaRPr lang="en-GB" sz="1700" b="0" i="0" u="none" strike="noStrike" dirty="0">
                        <a:solidFill>
                          <a:srgbClr val="231F2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u="none" strike="noStrike" dirty="0">
                          <a:effectLst/>
                          <a:latin typeface="Garamond" panose="02020404030301010803" pitchFamily="18" charset="0"/>
                        </a:rPr>
                        <a:t>34.50%</a:t>
                      </a:r>
                      <a:endParaRPr lang="en-GB" sz="1700" b="0" i="0" u="none" strike="noStrike" dirty="0">
                        <a:solidFill>
                          <a:srgbClr val="231F2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u="none" strike="noStrike">
                          <a:effectLst/>
                          <a:latin typeface="Garamond" panose="02020404030301010803" pitchFamily="18" charset="0"/>
                        </a:rPr>
                        <a:t>33.10%</a:t>
                      </a:r>
                      <a:endParaRPr lang="en-GB" sz="1700" b="0" i="0" u="none" strike="noStrike">
                        <a:solidFill>
                          <a:srgbClr val="231F2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u="none" strike="noStrike">
                          <a:effectLst/>
                          <a:latin typeface="Garamond" panose="02020404030301010803" pitchFamily="18" charset="0"/>
                        </a:rPr>
                        <a:t>36.10%</a:t>
                      </a:r>
                      <a:endParaRPr lang="en-GB" sz="1700" b="0" i="0" u="none" strike="noStrike">
                        <a:solidFill>
                          <a:srgbClr val="231F2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u="none" strike="noStrike">
                          <a:effectLst/>
                          <a:latin typeface="Garamond" panose="02020404030301010803" pitchFamily="18" charset="0"/>
                        </a:rPr>
                        <a:t>45.50%</a:t>
                      </a:r>
                      <a:endParaRPr lang="en-GB" sz="1700" b="0" i="0" u="none" strike="noStrike">
                        <a:solidFill>
                          <a:srgbClr val="231F2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u="none" strike="noStrike">
                          <a:effectLst/>
                          <a:latin typeface="Garamond" panose="02020404030301010803" pitchFamily="18" charset="0"/>
                        </a:rPr>
                        <a:t>57.70%</a:t>
                      </a:r>
                      <a:endParaRPr lang="en-GB" sz="1700" b="0" i="0" u="none" strike="noStrike">
                        <a:solidFill>
                          <a:srgbClr val="231F2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700" u="none" strike="noStrike" dirty="0" smtClean="0">
                          <a:effectLst/>
                          <a:latin typeface="Garamond" panose="02020404030301010803" pitchFamily="18" charset="0"/>
                        </a:rPr>
                        <a:t>  NPL </a:t>
                      </a:r>
                      <a:r>
                        <a:rPr lang="en-GB" sz="1700" u="none" strike="noStrike" dirty="0">
                          <a:effectLst/>
                          <a:latin typeface="Garamond" panose="02020404030301010803" pitchFamily="18" charset="0"/>
                        </a:rPr>
                        <a:t>Coverage</a:t>
                      </a:r>
                      <a:endParaRPr lang="en-GB" sz="1700" b="0" i="0" u="none" strike="noStrike" dirty="0">
                        <a:solidFill>
                          <a:srgbClr val="231F2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u="none" strike="noStrike" dirty="0">
                          <a:effectLst/>
                          <a:latin typeface="Garamond" panose="02020404030301010803" pitchFamily="18" charset="0"/>
                        </a:rPr>
                        <a:t>76.40%</a:t>
                      </a:r>
                      <a:endParaRPr lang="en-GB" sz="1700" b="0" i="0" u="none" strike="noStrike" dirty="0">
                        <a:solidFill>
                          <a:srgbClr val="231F2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u="none" strike="noStrike">
                          <a:effectLst/>
                          <a:latin typeface="Garamond" panose="02020404030301010803" pitchFamily="18" charset="0"/>
                        </a:rPr>
                        <a:t>82.00%</a:t>
                      </a:r>
                      <a:endParaRPr lang="en-GB" sz="1700" b="0" i="0" u="none" strike="noStrike">
                        <a:solidFill>
                          <a:srgbClr val="231F2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u="none" strike="noStrike">
                          <a:effectLst/>
                          <a:latin typeface="Garamond" panose="02020404030301010803" pitchFamily="18" charset="0"/>
                        </a:rPr>
                        <a:t>80.10%</a:t>
                      </a:r>
                      <a:endParaRPr lang="en-GB" sz="1700" b="0" i="0" u="none" strike="noStrike">
                        <a:solidFill>
                          <a:srgbClr val="231F2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u="none" strike="noStrike">
                          <a:effectLst/>
                          <a:latin typeface="Garamond" panose="02020404030301010803" pitchFamily="18" charset="0"/>
                        </a:rPr>
                        <a:t>83.90%</a:t>
                      </a:r>
                      <a:endParaRPr lang="en-GB" sz="1700" b="0" i="0" u="none" strike="noStrike">
                        <a:solidFill>
                          <a:srgbClr val="231F2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u="none" strike="noStrike">
                          <a:effectLst/>
                          <a:latin typeface="Garamond" panose="02020404030301010803" pitchFamily="18" charset="0"/>
                        </a:rPr>
                        <a:t>89.30%</a:t>
                      </a:r>
                      <a:endParaRPr lang="en-GB" sz="1700" b="0" i="0" u="none" strike="noStrike">
                        <a:solidFill>
                          <a:srgbClr val="231F2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700" u="none" strike="noStrike" dirty="0" smtClean="0">
                          <a:effectLst/>
                          <a:latin typeface="Garamond" panose="02020404030301010803" pitchFamily="18" charset="0"/>
                        </a:rPr>
                        <a:t>  Net </a:t>
                      </a:r>
                      <a:r>
                        <a:rPr lang="en-GB" sz="1700" u="none" strike="noStrike" dirty="0">
                          <a:effectLst/>
                          <a:latin typeface="Garamond" panose="02020404030301010803" pitchFamily="18" charset="0"/>
                        </a:rPr>
                        <a:t>Non-Performing Loans</a:t>
                      </a:r>
                      <a:endParaRPr lang="en-GB" sz="1700" b="0" i="0" u="none" strike="noStrike" dirty="0">
                        <a:solidFill>
                          <a:srgbClr val="231F2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u="none" strike="noStrike" dirty="0">
                          <a:effectLst/>
                          <a:latin typeface="Garamond" panose="02020404030301010803" pitchFamily="18" charset="0"/>
                        </a:rPr>
                        <a:t>4.70%</a:t>
                      </a:r>
                      <a:endParaRPr lang="en-GB" sz="1700" b="0" i="0" u="none" strike="noStrike" dirty="0">
                        <a:solidFill>
                          <a:srgbClr val="231F2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u="none" strike="noStrike">
                          <a:effectLst/>
                          <a:latin typeface="Garamond" panose="02020404030301010803" pitchFamily="18" charset="0"/>
                        </a:rPr>
                        <a:t>3.00%</a:t>
                      </a:r>
                      <a:endParaRPr lang="en-GB" sz="1700" b="0" i="0" u="none" strike="noStrike">
                        <a:solidFill>
                          <a:srgbClr val="231F2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u="none" strike="noStrike">
                          <a:effectLst/>
                          <a:latin typeface="Garamond" panose="02020404030301010803" pitchFamily="18" charset="0"/>
                        </a:rPr>
                        <a:t>4.20%</a:t>
                      </a:r>
                      <a:endParaRPr lang="en-GB" sz="1700" b="0" i="0" u="none" strike="noStrike">
                        <a:solidFill>
                          <a:srgbClr val="231F2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u="none" strike="noStrike">
                          <a:effectLst/>
                          <a:latin typeface="Garamond" panose="02020404030301010803" pitchFamily="18" charset="0"/>
                        </a:rPr>
                        <a:t>3.60%</a:t>
                      </a:r>
                      <a:endParaRPr lang="en-GB" sz="1700" b="0" i="0" u="none" strike="noStrike">
                        <a:solidFill>
                          <a:srgbClr val="231F2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u="none" strike="noStrike" dirty="0">
                          <a:effectLst/>
                          <a:latin typeface="Garamond" panose="02020404030301010803" pitchFamily="18" charset="0"/>
                        </a:rPr>
                        <a:t>2.90%</a:t>
                      </a:r>
                      <a:endParaRPr lang="en-GB" sz="1700" b="0" i="0" u="none" strike="noStrike" dirty="0">
                        <a:solidFill>
                          <a:srgbClr val="231F2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700" u="none" strike="noStrike" dirty="0" smtClean="0">
                          <a:effectLst/>
                          <a:latin typeface="Garamond" panose="02020404030301010803" pitchFamily="18" charset="0"/>
                        </a:rPr>
                        <a:t>  Return </a:t>
                      </a:r>
                      <a:r>
                        <a:rPr lang="en-US" sz="1700" u="none" strike="noStrike" dirty="0">
                          <a:effectLst/>
                          <a:latin typeface="Garamond" panose="02020404030301010803" pitchFamily="18" charset="0"/>
                        </a:rPr>
                        <a:t>on Average Assets (ROA)</a:t>
                      </a:r>
                      <a:endParaRPr lang="en-US" sz="1700" b="0" i="0" u="none" strike="noStrike" dirty="0">
                        <a:solidFill>
                          <a:srgbClr val="231F2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u="none" strike="noStrike" dirty="0">
                          <a:effectLst/>
                          <a:latin typeface="Garamond" panose="02020404030301010803" pitchFamily="18" charset="0"/>
                        </a:rPr>
                        <a:t>1.60%</a:t>
                      </a:r>
                      <a:endParaRPr lang="en-GB" sz="1700" b="0" i="0" u="none" strike="noStrike" dirty="0">
                        <a:solidFill>
                          <a:srgbClr val="231F2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u="none" strike="noStrike">
                          <a:effectLst/>
                          <a:latin typeface="Garamond" panose="02020404030301010803" pitchFamily="18" charset="0"/>
                        </a:rPr>
                        <a:t>1.20%</a:t>
                      </a:r>
                      <a:endParaRPr lang="en-GB" sz="1700" b="0" i="0" u="none" strike="noStrike">
                        <a:solidFill>
                          <a:srgbClr val="231F2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u="none" strike="noStrike">
                          <a:effectLst/>
                          <a:latin typeface="Garamond" panose="02020404030301010803" pitchFamily="18" charset="0"/>
                        </a:rPr>
                        <a:t>0.40%</a:t>
                      </a:r>
                      <a:endParaRPr lang="en-GB" sz="1700" b="0" i="0" u="none" strike="noStrike">
                        <a:solidFill>
                          <a:srgbClr val="231F2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u="none" strike="noStrike">
                          <a:effectLst/>
                          <a:latin typeface="Garamond" panose="02020404030301010803" pitchFamily="18" charset="0"/>
                        </a:rPr>
                        <a:t>1.10%</a:t>
                      </a:r>
                      <a:endParaRPr lang="en-GB" sz="1700" b="0" i="0" u="none" strike="noStrike">
                        <a:solidFill>
                          <a:srgbClr val="231F2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u="none" strike="noStrike">
                          <a:effectLst/>
                          <a:latin typeface="Garamond" panose="02020404030301010803" pitchFamily="18" charset="0"/>
                        </a:rPr>
                        <a:t>1.20%</a:t>
                      </a:r>
                      <a:endParaRPr lang="en-GB" sz="1700" b="0" i="0" u="none" strike="noStrike">
                        <a:solidFill>
                          <a:srgbClr val="231F2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700" u="none" strike="noStrike" dirty="0" smtClean="0">
                          <a:effectLst/>
                          <a:latin typeface="Garamond" panose="02020404030301010803" pitchFamily="18" charset="0"/>
                        </a:rPr>
                        <a:t>  Pre-tax </a:t>
                      </a:r>
                      <a:r>
                        <a:rPr lang="en-US" sz="1700" u="none" strike="noStrike" dirty="0">
                          <a:effectLst/>
                          <a:latin typeface="Garamond" panose="02020404030301010803" pitchFamily="18" charset="0"/>
                        </a:rPr>
                        <a:t>Return on Average Equity</a:t>
                      </a:r>
                      <a:endParaRPr lang="en-US" sz="1700" b="0" i="0" u="none" strike="noStrike" dirty="0">
                        <a:solidFill>
                          <a:srgbClr val="231F2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u="none" strike="noStrike" dirty="0">
                          <a:effectLst/>
                          <a:latin typeface="Garamond" panose="02020404030301010803" pitchFamily="18" charset="0"/>
                        </a:rPr>
                        <a:t>24.30%</a:t>
                      </a:r>
                      <a:endParaRPr lang="en-GB" sz="1700" b="0" i="0" u="none" strike="noStrike" dirty="0">
                        <a:solidFill>
                          <a:srgbClr val="231F2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u="none" strike="noStrike">
                          <a:effectLst/>
                          <a:latin typeface="Garamond" panose="02020404030301010803" pitchFamily="18" charset="0"/>
                        </a:rPr>
                        <a:t>19.90%</a:t>
                      </a:r>
                      <a:endParaRPr lang="en-GB" sz="1700" b="0" i="0" u="none" strike="noStrike">
                        <a:solidFill>
                          <a:srgbClr val="231F2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u="none" strike="noStrike">
                          <a:effectLst/>
                          <a:latin typeface="Garamond" panose="02020404030301010803" pitchFamily="18" charset="0"/>
                        </a:rPr>
                        <a:t>6.90%</a:t>
                      </a:r>
                      <a:endParaRPr lang="en-GB" sz="1700" b="0" i="0" u="none" strike="noStrike">
                        <a:solidFill>
                          <a:srgbClr val="231F2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u="none" strike="noStrike">
                          <a:effectLst/>
                          <a:latin typeface="Garamond" panose="02020404030301010803" pitchFamily="18" charset="0"/>
                        </a:rPr>
                        <a:t>20.80%</a:t>
                      </a:r>
                      <a:endParaRPr lang="en-GB" sz="1700" b="0" i="0" u="none" strike="noStrike">
                        <a:solidFill>
                          <a:srgbClr val="231F2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u="none" strike="noStrike">
                          <a:effectLst/>
                          <a:latin typeface="Garamond" panose="02020404030301010803" pitchFamily="18" charset="0"/>
                        </a:rPr>
                        <a:t>29.30%</a:t>
                      </a:r>
                      <a:endParaRPr lang="en-GB" sz="1700" b="0" i="0" u="none" strike="noStrike">
                        <a:solidFill>
                          <a:srgbClr val="231F2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700" u="none" strike="noStrike" dirty="0" smtClean="0">
                          <a:effectLst/>
                          <a:latin typeface="Garamond" panose="02020404030301010803" pitchFamily="18" charset="0"/>
                        </a:rPr>
                        <a:t>  After-tax </a:t>
                      </a:r>
                      <a:r>
                        <a:rPr lang="en-US" sz="1700" u="none" strike="noStrike" dirty="0">
                          <a:effectLst/>
                          <a:latin typeface="Garamond" panose="02020404030301010803" pitchFamily="18" charset="0"/>
                        </a:rPr>
                        <a:t>Return on Average Equity (ROE)</a:t>
                      </a:r>
                      <a:endParaRPr lang="en-US" sz="1700" b="0" i="0" u="none" strike="noStrike" dirty="0">
                        <a:solidFill>
                          <a:srgbClr val="231F2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u="none" strike="noStrike" dirty="0">
                          <a:effectLst/>
                          <a:latin typeface="Garamond" panose="02020404030301010803" pitchFamily="18" charset="0"/>
                        </a:rPr>
                        <a:t>16.40%</a:t>
                      </a:r>
                      <a:endParaRPr lang="en-GB" sz="1700" b="0" i="0" u="none" strike="noStrike" dirty="0">
                        <a:solidFill>
                          <a:srgbClr val="231F2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u="none" strike="noStrike">
                          <a:effectLst/>
                          <a:latin typeface="Garamond" panose="02020404030301010803" pitchFamily="18" charset="0"/>
                        </a:rPr>
                        <a:t>13.90%</a:t>
                      </a:r>
                      <a:endParaRPr lang="en-GB" sz="1700" b="0" i="0" u="none" strike="noStrike">
                        <a:solidFill>
                          <a:srgbClr val="231F2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u="none" strike="noStrike">
                          <a:effectLst/>
                          <a:latin typeface="Garamond" panose="02020404030301010803" pitchFamily="18" charset="0"/>
                        </a:rPr>
                        <a:t>5.40%</a:t>
                      </a:r>
                      <a:endParaRPr lang="en-GB" sz="1700" b="0" i="0" u="none" strike="noStrike">
                        <a:solidFill>
                          <a:srgbClr val="231F2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u="none" strike="noStrike">
                          <a:effectLst/>
                          <a:latin typeface="Garamond" panose="02020404030301010803" pitchFamily="18" charset="0"/>
                        </a:rPr>
                        <a:t>14.30%</a:t>
                      </a:r>
                      <a:endParaRPr lang="en-GB" sz="1700" b="0" i="0" u="none" strike="noStrike">
                        <a:solidFill>
                          <a:srgbClr val="231F2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u="none" strike="noStrike">
                          <a:effectLst/>
                          <a:latin typeface="Garamond" panose="02020404030301010803" pitchFamily="18" charset="0"/>
                        </a:rPr>
                        <a:t>17.00%</a:t>
                      </a:r>
                      <a:endParaRPr lang="en-GB" sz="1700" b="0" i="0" u="none" strike="noStrike">
                        <a:solidFill>
                          <a:srgbClr val="231F2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700" u="none" strike="noStrike" dirty="0" smtClean="0">
                          <a:effectLst/>
                          <a:latin typeface="Garamond" panose="02020404030301010803" pitchFamily="18" charset="0"/>
                        </a:rPr>
                        <a:t>  Return </a:t>
                      </a:r>
                      <a:r>
                        <a:rPr lang="en-US" sz="1700" u="none" strike="noStrike" dirty="0">
                          <a:effectLst/>
                          <a:latin typeface="Garamond" panose="02020404030301010803" pitchFamily="18" charset="0"/>
                        </a:rPr>
                        <a:t>on Capital Employed (ROCE)</a:t>
                      </a:r>
                      <a:endParaRPr lang="en-US" sz="1700" b="0" i="0" u="none" strike="noStrike" dirty="0">
                        <a:solidFill>
                          <a:srgbClr val="231F2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u="none" strike="noStrike" dirty="0">
                          <a:effectLst/>
                          <a:latin typeface="Garamond" panose="02020404030301010803" pitchFamily="18" charset="0"/>
                        </a:rPr>
                        <a:t>15.90%</a:t>
                      </a:r>
                      <a:endParaRPr lang="en-GB" sz="1700" b="0" i="0" u="none" strike="noStrike" dirty="0">
                        <a:solidFill>
                          <a:srgbClr val="231F2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u="none" strike="noStrike">
                          <a:effectLst/>
                          <a:latin typeface="Garamond" panose="02020404030301010803" pitchFamily="18" charset="0"/>
                        </a:rPr>
                        <a:t>14.30%</a:t>
                      </a:r>
                      <a:endParaRPr lang="en-GB" sz="1700" b="0" i="0" u="none" strike="noStrike">
                        <a:solidFill>
                          <a:srgbClr val="231F2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u="none" strike="noStrike">
                          <a:effectLst/>
                          <a:latin typeface="Garamond" panose="02020404030301010803" pitchFamily="18" charset="0"/>
                        </a:rPr>
                        <a:t>5.50%</a:t>
                      </a:r>
                      <a:endParaRPr lang="en-GB" sz="1700" b="0" i="0" u="none" strike="noStrike">
                        <a:solidFill>
                          <a:srgbClr val="231F2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u="none" strike="noStrike">
                          <a:effectLst/>
                          <a:latin typeface="Garamond" panose="02020404030301010803" pitchFamily="18" charset="0"/>
                        </a:rPr>
                        <a:t>13.60%</a:t>
                      </a:r>
                      <a:endParaRPr lang="en-GB" sz="1700" b="0" i="0" u="none" strike="noStrike">
                        <a:solidFill>
                          <a:srgbClr val="231F2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u="none" strike="noStrike">
                          <a:effectLst/>
                          <a:latin typeface="Garamond" panose="02020404030301010803" pitchFamily="18" charset="0"/>
                        </a:rPr>
                        <a:t>16.60%</a:t>
                      </a:r>
                      <a:endParaRPr lang="en-GB" sz="1700" b="0" i="0" u="none" strike="noStrike">
                        <a:solidFill>
                          <a:srgbClr val="231F2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700" u="none" strike="noStrike" dirty="0" smtClean="0">
                          <a:effectLst/>
                          <a:latin typeface="Garamond" panose="02020404030301010803" pitchFamily="18" charset="0"/>
                        </a:rPr>
                        <a:t>  Break </a:t>
                      </a:r>
                      <a:r>
                        <a:rPr lang="en-US" sz="1700" u="none" strike="noStrike" dirty="0">
                          <a:effectLst/>
                          <a:latin typeface="Garamond" panose="02020404030301010803" pitchFamily="18" charset="0"/>
                        </a:rPr>
                        <a:t>Up Value Per Share</a:t>
                      </a:r>
                      <a:endParaRPr lang="en-US" sz="1700" b="0" i="0" u="none" strike="noStrike" dirty="0">
                        <a:solidFill>
                          <a:srgbClr val="231F2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u="none" strike="noStrike" dirty="0">
                          <a:effectLst/>
                          <a:latin typeface="Garamond" panose="02020404030301010803" pitchFamily="18" charset="0"/>
                        </a:rPr>
                        <a:t>62.35</a:t>
                      </a:r>
                      <a:endParaRPr lang="en-GB" sz="1700" b="0" i="0" u="none" strike="noStrike" dirty="0">
                        <a:solidFill>
                          <a:srgbClr val="231F2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u="none" strike="noStrike" dirty="0">
                          <a:effectLst/>
                          <a:latin typeface="Garamond" panose="02020404030301010803" pitchFamily="18" charset="0"/>
                        </a:rPr>
                        <a:t>65.8</a:t>
                      </a:r>
                      <a:endParaRPr lang="en-GB" sz="1700" b="0" i="0" u="none" strike="noStrike" dirty="0">
                        <a:solidFill>
                          <a:srgbClr val="231F2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u="none" strike="noStrike" dirty="0">
                          <a:effectLst/>
                          <a:latin typeface="Garamond" panose="02020404030301010803" pitchFamily="18" charset="0"/>
                        </a:rPr>
                        <a:t>73.46</a:t>
                      </a:r>
                      <a:endParaRPr lang="en-GB" sz="1700" b="0" i="0" u="none" strike="noStrike" dirty="0">
                        <a:solidFill>
                          <a:srgbClr val="231F2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u="none" strike="noStrike" dirty="0">
                          <a:effectLst/>
                          <a:latin typeface="Garamond" panose="02020404030301010803" pitchFamily="18" charset="0"/>
                        </a:rPr>
                        <a:t>83.82</a:t>
                      </a:r>
                      <a:endParaRPr lang="en-GB" sz="1700" b="0" i="0" u="none" strike="noStrike" dirty="0">
                        <a:solidFill>
                          <a:srgbClr val="231F2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u="none" strike="noStrike" dirty="0">
                          <a:effectLst/>
                          <a:latin typeface="Garamond" panose="02020404030301010803" pitchFamily="18" charset="0"/>
                        </a:rPr>
                        <a:t>79.13</a:t>
                      </a:r>
                      <a:endParaRPr lang="en-GB" sz="1700" b="0" i="0" u="none" strike="noStrike" dirty="0">
                        <a:solidFill>
                          <a:srgbClr val="231F2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2438399" y="152400"/>
            <a:ext cx="6569123" cy="6999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eaLnBrk="0" hangingPunct="0">
              <a:defRPr sz="2400" b="1">
                <a:solidFill>
                  <a:schemeClr val="bg1"/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  <a:lvl2pPr algn="ctr" eaLnBrk="0" hangingPunct="0">
              <a:defRPr sz="4400">
                <a:latin typeface="Calibri" pitchFamily="34" charset="0"/>
              </a:defRPr>
            </a:lvl2pPr>
            <a:lvl3pPr algn="ctr" eaLnBrk="0" hangingPunct="0">
              <a:defRPr sz="4400">
                <a:latin typeface="Calibri" pitchFamily="34" charset="0"/>
              </a:defRPr>
            </a:lvl3pPr>
            <a:lvl4pPr algn="ctr" eaLnBrk="0" hangingPunct="0">
              <a:defRPr sz="4400">
                <a:latin typeface="Calibri" pitchFamily="34" charset="0"/>
              </a:defRPr>
            </a:lvl4pPr>
            <a:lvl5pPr algn="ctr" eaLnBrk="0" hangingPunct="0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en-US" dirty="0" smtClean="0"/>
              <a:t>5 Years Summary of Performance Indicators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926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0224514"/>
              </p:ext>
            </p:extLst>
          </p:nvPr>
        </p:nvGraphicFramePr>
        <p:xfrm>
          <a:off x="685800" y="1524000"/>
          <a:ext cx="7848600" cy="315246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315982"/>
                <a:gridCol w="1543987"/>
                <a:gridCol w="1415322"/>
                <a:gridCol w="1214899"/>
                <a:gridCol w="1358410"/>
              </a:tblGrid>
              <a:tr h="590864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KPI</a:t>
                      </a:r>
                      <a:endParaRPr lang="en-GB" sz="2000" b="1" i="0" u="none" strike="noStrike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2015</a:t>
                      </a:r>
                      <a:endParaRPr lang="en-GB" sz="2000" b="1" i="0" u="none" strike="noStrike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2014</a:t>
                      </a:r>
                      <a:endParaRPr lang="en-GB" sz="2000" b="1" i="0" u="none" strike="noStrike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2013</a:t>
                      </a:r>
                      <a:endParaRPr lang="en-GB" sz="2000" b="1" i="0" u="none" strike="noStrike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Cumulative</a:t>
                      </a:r>
                    </a:p>
                    <a:p>
                      <a:pPr algn="ctr" fontAlgn="b"/>
                      <a:r>
                        <a:rPr lang="en-GB" sz="2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Growth</a:t>
                      </a:r>
                      <a:endParaRPr lang="en-GB" sz="2000" b="1" i="0" u="none" strike="noStrike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</a:tr>
              <a:tr h="823279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 smtClean="0">
                          <a:effectLst/>
                          <a:latin typeface="Garamond" panose="02020404030301010803" pitchFamily="18" charset="0"/>
                        </a:rPr>
                        <a:t>  Total </a:t>
                      </a:r>
                      <a:r>
                        <a:rPr lang="en-GB" sz="2000" u="none" strike="noStrike" dirty="0">
                          <a:effectLst/>
                          <a:latin typeface="Garamond" panose="02020404030301010803" pitchFamily="18" charset="0"/>
                        </a:rPr>
                        <a:t>Assets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 smtClean="0">
                          <a:effectLst/>
                          <a:latin typeface="Garamond" panose="02020404030301010803" pitchFamily="18" charset="0"/>
                        </a:rPr>
                        <a:t>1,706,361 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 smtClean="0">
                          <a:effectLst/>
                          <a:latin typeface="Garamond" panose="02020404030301010803" pitchFamily="18" charset="0"/>
                        </a:rPr>
                        <a:t>1,543,054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 smtClean="0">
                          <a:effectLst/>
                          <a:latin typeface="Garamond" panose="02020404030301010803" pitchFamily="18" charset="0"/>
                        </a:rPr>
                        <a:t>1,364,926 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  <a:latin typeface="Garamond" panose="02020404030301010803" pitchFamily="18" charset="0"/>
                        </a:rPr>
                        <a:t>25%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823279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 smtClean="0">
                          <a:effectLst/>
                          <a:latin typeface="Garamond" panose="02020404030301010803" pitchFamily="18" charset="0"/>
                        </a:rPr>
                        <a:t>  Deposits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 smtClean="0">
                          <a:effectLst/>
                          <a:latin typeface="Garamond" panose="02020404030301010803" pitchFamily="18" charset="0"/>
                        </a:rPr>
                        <a:t>1,431,037 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 smtClean="0">
                          <a:effectLst/>
                          <a:latin typeface="Garamond" panose="02020404030301010803" pitchFamily="18" charset="0"/>
                        </a:rPr>
                        <a:t>1,233,525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 smtClean="0">
                          <a:effectLst/>
                          <a:latin typeface="Garamond" panose="02020404030301010803" pitchFamily="18" charset="0"/>
                        </a:rPr>
                        <a:t>1,101,138 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  <a:latin typeface="Garamond" panose="02020404030301010803" pitchFamily="18" charset="0"/>
                        </a:rPr>
                        <a:t>30%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886777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 smtClean="0">
                          <a:effectLst/>
                          <a:latin typeface="Garamond" panose="02020404030301010803" pitchFamily="18" charset="0"/>
                        </a:rPr>
                        <a:t>  Pre-tax </a:t>
                      </a:r>
                      <a:r>
                        <a:rPr lang="en-GB" sz="2000" u="none" strike="noStrike" dirty="0">
                          <a:effectLst/>
                          <a:latin typeface="Garamond" panose="02020404030301010803" pitchFamily="18" charset="0"/>
                        </a:rPr>
                        <a:t>Profit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 smtClean="0">
                          <a:effectLst/>
                          <a:latin typeface="Garamond" panose="02020404030301010803" pitchFamily="18" charset="0"/>
                        </a:rPr>
                        <a:t>33,216 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 smtClean="0">
                          <a:effectLst/>
                          <a:latin typeface="Garamond" panose="02020404030301010803" pitchFamily="18" charset="0"/>
                        </a:rPr>
                        <a:t>22,001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 smtClean="0">
                          <a:effectLst/>
                          <a:latin typeface="Garamond" panose="02020404030301010803" pitchFamily="18" charset="0"/>
                        </a:rPr>
                        <a:t>7,078 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 smtClean="0">
                          <a:effectLst/>
                          <a:latin typeface="Garamond" panose="02020404030301010803" pitchFamily="18" charset="0"/>
                        </a:rPr>
                        <a:t>368%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2438399" y="152400"/>
            <a:ext cx="6569123" cy="6999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</p:spPr>
        <p:txBody>
          <a:bodyPr anchor="ctr"/>
          <a:lstStyle>
            <a:defPPr>
              <a:defRPr lang="en-US"/>
            </a:defPPr>
            <a:lvl1pPr algn="ctr" eaLnBrk="0" hangingPunct="0">
              <a:defRPr sz="2400" b="1">
                <a:solidFill>
                  <a:schemeClr val="bg1"/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  <a:lvl2pPr algn="ctr" eaLnBrk="0" hangingPunct="0">
              <a:defRPr sz="4400">
                <a:latin typeface="Calibri" pitchFamily="34" charset="0"/>
              </a:defRPr>
            </a:lvl2pPr>
            <a:lvl3pPr algn="ctr" eaLnBrk="0" hangingPunct="0">
              <a:defRPr sz="4400">
                <a:latin typeface="Calibri" pitchFamily="34" charset="0"/>
              </a:defRPr>
            </a:lvl3pPr>
            <a:lvl4pPr algn="ctr" eaLnBrk="0" hangingPunct="0">
              <a:defRPr sz="4400">
                <a:latin typeface="Calibri" pitchFamily="34" charset="0"/>
              </a:defRPr>
            </a:lvl4pPr>
            <a:lvl5pPr algn="ctr" eaLnBrk="0" hangingPunct="0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en-US" dirty="0" smtClean="0"/>
              <a:t>3 Years Growth </a:t>
            </a:r>
            <a:r>
              <a:rPr lang="en-US" dirty="0"/>
              <a:t>2013-2015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43800" y="988957"/>
            <a:ext cx="11430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>
                <a:latin typeface="Garamond" panose="02020404030301010803" pitchFamily="18" charset="0"/>
              </a:rPr>
              <a:t>(Rs. </a:t>
            </a:r>
            <a:r>
              <a:rPr lang="en-US" sz="1300" dirty="0">
                <a:latin typeface="Garamond" panose="02020404030301010803" pitchFamily="18" charset="0"/>
              </a:rPr>
              <a:t>i</a:t>
            </a:r>
            <a:r>
              <a:rPr lang="en-US" sz="1300" dirty="0" smtClean="0">
                <a:latin typeface="Garamond" panose="02020404030301010803" pitchFamily="18" charset="0"/>
              </a:rPr>
              <a:t>n million)</a:t>
            </a:r>
            <a:endParaRPr lang="en-GB" sz="13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70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3935149"/>
              </p:ext>
            </p:extLst>
          </p:nvPr>
        </p:nvGraphicFramePr>
        <p:xfrm>
          <a:off x="787766" y="1676400"/>
          <a:ext cx="7696199" cy="4571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2438399" y="152400"/>
            <a:ext cx="6569123" cy="60960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</p:spPr>
        <p:txBody>
          <a:bodyPr anchor="ctr"/>
          <a:lstStyle>
            <a:defPPr>
              <a:defRPr lang="en-US"/>
            </a:defPPr>
            <a:lvl1pPr algn="ctr" eaLnBrk="0" hangingPunct="0">
              <a:defRPr sz="2400" b="1">
                <a:solidFill>
                  <a:schemeClr val="bg1"/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  <a:lvl2pPr algn="ctr" eaLnBrk="0" hangingPunct="0">
              <a:defRPr sz="4400">
                <a:latin typeface="Calibri" pitchFamily="34" charset="0"/>
              </a:defRPr>
            </a:lvl2pPr>
            <a:lvl3pPr algn="ctr" eaLnBrk="0" hangingPunct="0">
              <a:defRPr sz="4400">
                <a:latin typeface="Calibri" pitchFamily="34" charset="0"/>
              </a:defRPr>
            </a:lvl3pPr>
            <a:lvl4pPr algn="ctr" eaLnBrk="0" hangingPunct="0">
              <a:defRPr sz="4400">
                <a:latin typeface="Calibri" pitchFamily="34" charset="0"/>
              </a:defRPr>
            </a:lvl4pPr>
            <a:lvl5pPr algn="ctr" eaLnBrk="0" hangingPunct="0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en-US" dirty="0"/>
              <a:t>Revenue Composition 2014 v 2015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7766" y="972023"/>
            <a:ext cx="14220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Garamond" panose="02020404030301010803" pitchFamily="18" charset="0"/>
              </a:rPr>
              <a:t>(Rs. </a:t>
            </a:r>
            <a:r>
              <a:rPr lang="en-US" sz="1200" b="1" dirty="0">
                <a:latin typeface="Garamond" panose="02020404030301010803" pitchFamily="18" charset="0"/>
              </a:rPr>
              <a:t>i</a:t>
            </a:r>
            <a:r>
              <a:rPr lang="en-US" sz="1200" b="1" dirty="0" smtClean="0">
                <a:latin typeface="Garamond" panose="02020404030301010803" pitchFamily="18" charset="0"/>
              </a:rPr>
              <a:t>n million)</a:t>
            </a:r>
            <a:endParaRPr lang="en-GB" sz="12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24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IB Industry Groups">
  <a:themeElements>
    <a:clrScheme name="CIB Industry Groups 5">
      <a:dk1>
        <a:srgbClr val="000000"/>
      </a:dk1>
      <a:lt1>
        <a:srgbClr val="FFFFFF"/>
      </a:lt1>
      <a:dk2>
        <a:srgbClr val="000000"/>
      </a:dk2>
      <a:lt2>
        <a:srgbClr val="A5B8E0"/>
      </a:lt2>
      <a:accent1>
        <a:srgbClr val="F8C983"/>
      </a:accent1>
      <a:accent2>
        <a:srgbClr val="828282"/>
      </a:accent2>
      <a:accent3>
        <a:srgbClr val="FFFFFF"/>
      </a:accent3>
      <a:accent4>
        <a:srgbClr val="000000"/>
      </a:accent4>
      <a:accent5>
        <a:srgbClr val="FBE1C1"/>
      </a:accent5>
      <a:accent6>
        <a:srgbClr val="757575"/>
      </a:accent6>
      <a:hlink>
        <a:srgbClr val="F9AB37"/>
      </a:hlink>
      <a:folHlink>
        <a:srgbClr val="00A1FA"/>
      </a:folHlink>
    </a:clrScheme>
    <a:fontScheme name="CIB Industry Group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CIB Industry Groups 1">
        <a:dk1>
          <a:srgbClr val="EAEAEA"/>
        </a:dk1>
        <a:lt1>
          <a:srgbClr val="EAEAEA"/>
        </a:lt1>
        <a:dk2>
          <a:srgbClr val="EAEAEA"/>
        </a:dk2>
        <a:lt2>
          <a:srgbClr val="EAEAEA"/>
        </a:lt2>
        <a:accent1>
          <a:srgbClr val="EAEAEA"/>
        </a:accent1>
        <a:accent2>
          <a:srgbClr val="EAEAEA"/>
        </a:accent2>
        <a:accent3>
          <a:srgbClr val="F3F3F3"/>
        </a:accent3>
        <a:accent4>
          <a:srgbClr val="C8C8C8"/>
        </a:accent4>
        <a:accent5>
          <a:srgbClr val="F3F3F3"/>
        </a:accent5>
        <a:accent6>
          <a:srgbClr val="D4D4D4"/>
        </a:accent6>
        <a:hlink>
          <a:srgbClr val="EAEAEA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B Industry Groups 2">
        <a:dk1>
          <a:srgbClr val="000000"/>
        </a:dk1>
        <a:lt1>
          <a:srgbClr val="FFFFFF"/>
        </a:lt1>
        <a:dk2>
          <a:srgbClr val="00199B"/>
        </a:dk2>
        <a:lt2>
          <a:srgbClr val="A5B8E0"/>
        </a:lt2>
        <a:accent1>
          <a:srgbClr val="F8C983"/>
        </a:accent1>
        <a:accent2>
          <a:srgbClr val="00A85B"/>
        </a:accent2>
        <a:accent3>
          <a:srgbClr val="FFFFFF"/>
        </a:accent3>
        <a:accent4>
          <a:srgbClr val="000000"/>
        </a:accent4>
        <a:accent5>
          <a:srgbClr val="FBE1C1"/>
        </a:accent5>
        <a:accent6>
          <a:srgbClr val="009852"/>
        </a:accent6>
        <a:hlink>
          <a:srgbClr val="F9AB37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B Industry Groups 3">
        <a:dk1>
          <a:srgbClr val="000000"/>
        </a:dk1>
        <a:lt1>
          <a:srgbClr val="FFFFFF"/>
        </a:lt1>
        <a:dk2>
          <a:srgbClr val="000000"/>
        </a:dk2>
        <a:lt2>
          <a:srgbClr val="A5B8E0"/>
        </a:lt2>
        <a:accent1>
          <a:srgbClr val="F8C983"/>
        </a:accent1>
        <a:accent2>
          <a:srgbClr val="00A85B"/>
        </a:accent2>
        <a:accent3>
          <a:srgbClr val="FFFFFF"/>
        </a:accent3>
        <a:accent4>
          <a:srgbClr val="000000"/>
        </a:accent4>
        <a:accent5>
          <a:srgbClr val="FBE1C1"/>
        </a:accent5>
        <a:accent6>
          <a:srgbClr val="009852"/>
        </a:accent6>
        <a:hlink>
          <a:srgbClr val="F9AB37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B Industry Groups 4">
        <a:dk1>
          <a:srgbClr val="000000"/>
        </a:dk1>
        <a:lt1>
          <a:srgbClr val="FFFFFF"/>
        </a:lt1>
        <a:dk2>
          <a:srgbClr val="000000"/>
        </a:dk2>
        <a:lt2>
          <a:srgbClr val="A5B8E0"/>
        </a:lt2>
        <a:accent1>
          <a:srgbClr val="F8C983"/>
        </a:accent1>
        <a:accent2>
          <a:srgbClr val="828282"/>
        </a:accent2>
        <a:accent3>
          <a:srgbClr val="FFFFFF"/>
        </a:accent3>
        <a:accent4>
          <a:srgbClr val="000000"/>
        </a:accent4>
        <a:accent5>
          <a:srgbClr val="FBE1C1"/>
        </a:accent5>
        <a:accent6>
          <a:srgbClr val="757575"/>
        </a:accent6>
        <a:hlink>
          <a:srgbClr val="F9AB37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B Industry Groups 5">
        <a:dk1>
          <a:srgbClr val="000000"/>
        </a:dk1>
        <a:lt1>
          <a:srgbClr val="FFFFFF"/>
        </a:lt1>
        <a:dk2>
          <a:srgbClr val="000000"/>
        </a:dk2>
        <a:lt2>
          <a:srgbClr val="A5B8E0"/>
        </a:lt2>
        <a:accent1>
          <a:srgbClr val="F8C983"/>
        </a:accent1>
        <a:accent2>
          <a:srgbClr val="828282"/>
        </a:accent2>
        <a:accent3>
          <a:srgbClr val="FFFFFF"/>
        </a:accent3>
        <a:accent4>
          <a:srgbClr val="000000"/>
        </a:accent4>
        <a:accent5>
          <a:srgbClr val="FBE1C1"/>
        </a:accent5>
        <a:accent6>
          <a:srgbClr val="757575"/>
        </a:accent6>
        <a:hlink>
          <a:srgbClr val="F9AB37"/>
        </a:hlink>
        <a:folHlink>
          <a:srgbClr val="00A1F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apsules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75000"/>
          <a:buFont typeface="Wingdings" pitchFamily="2" charset="2"/>
          <a:buChar char="l"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75000"/>
          <a:buFont typeface="Wingdings" pitchFamily="2" charset="2"/>
          <a:buChar char="l"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Designs\Blends.pot</Template>
  <TotalTime>16230</TotalTime>
  <Words>1153</Words>
  <Application>Microsoft Office PowerPoint</Application>
  <PresentationFormat>On-screen Show (4:3)</PresentationFormat>
  <Paragraphs>553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CIB Industry Groups</vt:lpstr>
      <vt:lpstr>1_Office Theme</vt:lpstr>
      <vt:lpstr>Default Design</vt:lpstr>
      <vt:lpstr>Capsules</vt:lpstr>
      <vt:lpstr>FINANCIAL HIGHLIGHTS DECEMBER 31, 2015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Dividend Payout History - Peer Comparison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Tariff Components</dc:title>
  <dc:creator>Qureshi.A</dc:creator>
  <cp:lastModifiedBy>HP</cp:lastModifiedBy>
  <cp:revision>1533</cp:revision>
  <cp:lastPrinted>2016-03-29T07:06:35Z</cp:lastPrinted>
  <dcterms:created xsi:type="dcterms:W3CDTF">2000-04-21T05:30:16Z</dcterms:created>
  <dcterms:modified xsi:type="dcterms:W3CDTF">2016-06-07T18:51:59Z</dcterms:modified>
</cp:coreProperties>
</file>